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44" r:id="rId2"/>
    <p:sldId id="324" r:id="rId3"/>
    <p:sldId id="343" r:id="rId4"/>
    <p:sldId id="325" r:id="rId5"/>
    <p:sldId id="366" r:id="rId6"/>
    <p:sldId id="357" r:id="rId7"/>
    <p:sldId id="326" r:id="rId8"/>
    <p:sldId id="358" r:id="rId9"/>
    <p:sldId id="329" r:id="rId10"/>
    <p:sldId id="330" r:id="rId11"/>
    <p:sldId id="331" r:id="rId12"/>
    <p:sldId id="365" r:id="rId13"/>
    <p:sldId id="362" r:id="rId14"/>
    <p:sldId id="363" r:id="rId15"/>
    <p:sldId id="364" r:id="rId16"/>
    <p:sldId id="351" r:id="rId17"/>
    <p:sldId id="352" r:id="rId18"/>
    <p:sldId id="353" r:id="rId19"/>
    <p:sldId id="354" r:id="rId20"/>
    <p:sldId id="355" r:id="rId21"/>
    <p:sldId id="356" r:id="rId22"/>
    <p:sldId id="350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F8E"/>
    <a:srgbClr val="0A2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2414C-B510-4C71-B645-063900C74E8E}" type="datetimeFigureOut">
              <a:rPr lang="sr-Latn-ME" smtClean="0"/>
              <a:t>02/07/2024</a:t>
            </a:fld>
            <a:endParaRPr lang="sr-Latn-M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M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047FD-2741-4917-9F82-5B2AC901072B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88293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089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048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048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310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412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481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276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294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511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231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822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386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137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725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310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389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386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84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06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386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919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048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2B884-1FDB-EFCA-FC43-E84E4BFF9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4EF9A-A868-E744-F667-5E0E235B8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6B920-901D-783A-FB11-6561AE8E4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02/07/2024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501AB-792B-EF23-2C01-1DDD52BF9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0A7BB-EC60-B05D-D8C9-56C4F0A9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81387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D6C55-21FF-03F5-377F-3C9779427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8018D8-AC5A-ED97-F5CB-9ACC5C511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45E4F-012B-C238-AF3F-3D54CA8C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02/07/2024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6248B-8B35-8807-6AF2-3C020F77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A4889-B8C5-71DE-0DF9-B0FACE3B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41726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B5FCF2-A3B7-DC21-239A-4B64FDD6E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7E5E6C-99DA-0CEF-6427-019148D30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9F797-5CBA-BC53-BE53-177F6C15A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02/07/2024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2E548-F2C9-C60A-7C8F-8A8C06F93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68C7A-F3B1-AE51-ADDD-80FD2B5F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84613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B8AA9-C7EA-0D6E-2EBB-152D24354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6C1DF-0C1D-17EA-4CA1-00F335F35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83E31-0288-7C6D-0BD8-DCF0ACB9A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02/07/2024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4A981-5EFF-5DA2-9F45-2E5299EBC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C3D16-D226-4DB8-71DC-A07FCC33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49990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0BBA5-BB08-57B4-240B-702CB9E45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DC0B2-6389-A321-F415-74573690C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49F40-006B-E25B-9E83-54B82A18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02/07/2024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43284-8BBB-64AA-A096-9E9FA2056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99FCF-1A20-6490-55EB-E9E8EDA72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03100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CDFD7-7D8A-7D15-8804-CE78F05F3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85AAD-0482-E8F4-C514-DE89F875C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6F569-B587-BE3B-1065-08548C0C9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5589C-66F6-70B9-0FD2-9C762D195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02/07/2024</a:t>
            </a:fld>
            <a:endParaRPr lang="sr-Latn-M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5075F-F91C-61B9-4DD3-24F4CD368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78D05-080A-93B3-F257-49762CD1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3335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7A7EF-694C-F009-D124-D9803E8EB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9C1AC-20A0-77FE-9F67-CB4EB6525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F6E06-04EE-4C44-0B0A-44DE51B87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5B948-5C0E-C7B8-371A-788FA458E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A9A1A8-C58E-80A7-4DCB-72CEF6788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7BDE73-3B5C-0E27-9FBB-CF34C8F12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02/07/2024</a:t>
            </a:fld>
            <a:endParaRPr lang="sr-Latn-M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8A6B21-DEB4-BFC0-1C21-96C97451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8B0B57-7954-471B-98C5-BCC89C971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39483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3EF43-5732-EC19-528E-2A1B3907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FDF6F9-213C-15DE-92E2-230A7710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02/07/2024</a:t>
            </a:fld>
            <a:endParaRPr lang="sr-Latn-M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25EB18-5CA9-C8C8-AA30-E1479AC3F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07D7A-323C-1692-B0D6-2E196E87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96932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AB1BF5-1298-29A5-2570-22DE74485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02/07/2024</a:t>
            </a:fld>
            <a:endParaRPr lang="sr-Latn-M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76FB6-D490-E66D-00A6-2D80A19E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7DF66-66AE-8E9C-3ABF-2A074CA5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16109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88AD7-BE22-F263-E908-2AD75BC3D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934AD-0F31-CB42-3620-E0113B438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6ECF7-8602-9816-2ABE-F3C097A6F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2EBAD-3BA4-F955-2FD1-D2F88143A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02/07/2024</a:t>
            </a:fld>
            <a:endParaRPr lang="sr-Latn-M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E68A5-3239-E3CB-56C4-81852B6E8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4B71E-0891-74E7-33F6-786F9595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81717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8B83B-10C2-DAE4-8EA0-18D67C95A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5FD2E9-FD22-C9EA-4DDD-84E573406C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M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5864C-4252-F0C0-2DCE-A893C7FB3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578C5-ACFB-DC54-52F6-08AFCBEF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02/07/2024</a:t>
            </a:fld>
            <a:endParaRPr lang="sr-Latn-M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1A0C2-08F8-D891-5577-C5E1EDFC9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86574-C471-95C7-E0DC-49AD92CC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63033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1A314D-1615-ACAF-B8FB-D3E21D1C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3ECE9-3E05-DD2D-960B-575A1D4D8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248C6-B9DE-54D0-7815-1EFF417CE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A4FE6-D5C8-41D1-A33C-809BE1A3FA38}" type="datetimeFigureOut">
              <a:rPr lang="sr-Latn-ME" smtClean="0"/>
              <a:t>02/07/2024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D4A03-A787-3A8A-7D1A-D5C5D1502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12B5F-FD87-4DDE-66DB-933497B3D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09789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jp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jp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jp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8.png"/><Relationship Id="rId4" Type="http://schemas.openxmlformats.org/officeDocument/2006/relationships/image" Target="../media/image3.jp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jp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2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0AA2CD-3564-A3D4-2F6A-92BEF1E298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4"/>
          <a:stretch/>
        </p:blipFill>
        <p:spPr>
          <a:xfrm>
            <a:off x="18926" y="2721804"/>
            <a:ext cx="12191999" cy="10027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519435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0E5BE0BA-9A17-67BB-9301-0AD0D497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081"/>
            <a:ext cx="11181599" cy="3194181"/>
          </a:xfrm>
        </p:spPr>
        <p:txBody>
          <a:bodyPr>
            <a:normAutofit/>
          </a:bodyPr>
          <a:lstStyle/>
          <a:p>
            <a:pPr algn="ctr"/>
            <a:r>
              <a:rPr lang="sr-Latn-ME" sz="72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Crna Gora ka EU: Mobilnost radne snage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74F1DD-5DE1-3C6A-1F7F-A8DABD45CACC}"/>
              </a:ext>
            </a:extLst>
          </p:cNvPr>
          <p:cNvSpPr txBox="1"/>
          <p:nvPr/>
        </p:nvSpPr>
        <p:spPr>
          <a:xfrm>
            <a:off x="37852" y="3436883"/>
            <a:ext cx="12173073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4400" b="1" dirty="0">
                <a:solidFill>
                  <a:srgbClr val="0A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 3: </a:t>
            </a:r>
            <a:r>
              <a:rPr lang="pl-PL" sz="3200" dirty="0">
                <a:solidFill>
                  <a:srgbClr val="0A2F8E"/>
                </a:solidFill>
              </a:rPr>
              <a:t>Zavod za zapošljavanje Crne Gore - Na putu ka članstvu u EURES mrežu</a:t>
            </a:r>
            <a:endParaRPr lang="sr-Latn-ME" sz="4400" b="1" dirty="0">
              <a:solidFill>
                <a:srgbClr val="0A2F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Latn-ME" sz="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Latn-ME" sz="2400" b="1" dirty="0">
                <a:solidFill>
                  <a:srgbClr val="0A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Pripremila: </a:t>
            </a:r>
            <a:r>
              <a:rPr lang="sr-Latn-M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g-đa Gordana Vukčević,</a:t>
            </a:r>
          </a:p>
          <a:p>
            <a:pPr algn="ctr"/>
            <a:r>
              <a:rPr lang="sr-Latn-ME" sz="2000" b="1" dirty="0">
                <a:solidFill>
                  <a:srgbClr val="0A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ME" sz="2400" dirty="0">
                <a:solidFill>
                  <a:srgbClr val="0A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Načelnica Odsjeka za EURES i međunarodno posredovanje u zapošljavanju, ZZZCG </a:t>
            </a:r>
            <a:endParaRPr lang="sr-Latn-ME" sz="2000" b="1" dirty="0">
              <a:solidFill>
                <a:srgbClr val="0A2F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5963FE-B562-F1C9-20A8-A12B97F84C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6436" y="5782315"/>
            <a:ext cx="5681964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5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191018-C67A-A450-94AB-EFAC4094E1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95" y="732310"/>
            <a:ext cx="549271" cy="3661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65BCB1-C9DF-8FB5-A109-8646A98F62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751" y="732310"/>
            <a:ext cx="574720" cy="3659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9BA180-1CC6-D528-BA05-89E2BE1CD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21" y="748618"/>
            <a:ext cx="582206" cy="349627"/>
          </a:xfrm>
          <a:prstGeom prst="rect">
            <a:avLst/>
          </a:prstGeom>
        </p:spPr>
      </p:pic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EF04A0D5-8FA5-6315-EA82-C8E0445C69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377" y="732310"/>
            <a:ext cx="790347" cy="395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8BE2E1-6610-1DA5-F927-C9BFDF6B1D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73332">
            <a:off x="8461611" y="2520080"/>
            <a:ext cx="673578" cy="810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5140AE-DFEE-510C-1A6C-8124BCAD1207}"/>
              </a:ext>
            </a:extLst>
          </p:cNvPr>
          <p:cNvSpPr/>
          <p:nvPr/>
        </p:nvSpPr>
        <p:spPr>
          <a:xfrm>
            <a:off x="5577888" y="618630"/>
            <a:ext cx="5319165" cy="5379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8" y="-6372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0E5BE0BA-9A17-67BB-9301-0AD0D497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025" y="647624"/>
            <a:ext cx="10515600" cy="1325563"/>
          </a:xfrm>
        </p:spPr>
        <p:txBody>
          <a:bodyPr/>
          <a:lstStyle/>
          <a:p>
            <a:pPr algn="ctr"/>
            <a:r>
              <a:rPr lang="sr-Latn-ME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Zadaci javne službe za zapošljavanje kao EURES člana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155F386-1285-DB18-1A13-87766ABF0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66" y="2100911"/>
            <a:ext cx="10925203" cy="3743719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sr-Latn-ME" dirty="0"/>
              <a:t>Uskladiti se sa kriterijumima za prijem;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r-Latn-ME" dirty="0"/>
              <a:t>Ispunjavati sve svoje obaveze kao član EURES-a: doprinositi broju SRM, CV/aplikacija za posao i pružanje usluge podrške;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r-Latn-ME" dirty="0"/>
              <a:t>Obezbjeđivati sve usluge podrške definisane u Uredbi: olakšava pristup EURES portalu, daje osnovne informacije, pruža usluge tražiocima zaposlenja, poslodavcima, informacije o pomoći nakon zapošljavanja i olakšava pristup informacijama drugih JSZ i ostalih institucija (ugovori o radu, pravo na penziju, zdravstveno osiguranje, socijalno osiguranje, oporezivanje, AMTR);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r-Latn-ME" dirty="0"/>
              <a:t>Nuditi usluge koje nisu samo on-line.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sr-Latn-M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4056F7-FEB8-3B11-F908-E53E6E718C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444" y="5745764"/>
            <a:ext cx="5681964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58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0E5BE0BA-9A17-67BB-9301-0AD0D497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8" y="430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Latn-ME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Zavod za zapošljavanje Crne Gore – budući član EURES mreže </a:t>
            </a: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D6652F05-52ED-FE64-8ECA-357207818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0031" y="1928126"/>
            <a:ext cx="5948057" cy="219081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sr-Latn-ME" sz="2400" dirty="0"/>
              <a:t> Jačanje administrativnih kapaciteta</a:t>
            </a: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sr-Latn-ME" sz="2400" dirty="0"/>
              <a:t> Tehnologija rada</a:t>
            </a: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sr-Latn-ME" sz="2400" dirty="0"/>
              <a:t> Usaglašavanje sa pravnom regulativom</a:t>
            </a: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sr-Latn-ME" sz="2400" dirty="0"/>
              <a:t> WEB site</a:t>
            </a: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sr-Latn-ME" sz="2400" dirty="0"/>
              <a:t> IT sistem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95406B-4774-67C7-BA25-56CDC49DE3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6926" y="2438446"/>
            <a:ext cx="3703750" cy="21022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266F10-9BBC-A872-0A58-169C8785F7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444" y="5745764"/>
            <a:ext cx="5681964" cy="877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CAB5E7-2A11-219C-AE28-025D83C4E3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101" y="1538983"/>
            <a:ext cx="2765630" cy="7782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DB178C-F35C-EF0A-03DD-DF04561C78D6}"/>
              </a:ext>
            </a:extLst>
          </p:cNvPr>
          <p:cNvSpPr txBox="1"/>
          <p:nvPr/>
        </p:nvSpPr>
        <p:spPr>
          <a:xfrm>
            <a:off x="132115" y="4332190"/>
            <a:ext cx="113602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sr-Latn-ME" sz="2400" dirty="0"/>
              <a:t> Promocija značaja, uloge i usluga EURES-a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sr-Latn-ME" sz="2400" dirty="0"/>
              <a:t> Koordinacija EURES mreže na nivou CG u skladu sa ulogom JSZ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sr-Latn-ME" sz="2400" dirty="0"/>
              <a:t>Upoznavanje svih budućih članova i partnera sa mogućnostima  pristupa EURES mreži</a:t>
            </a:r>
          </a:p>
        </p:txBody>
      </p:sp>
    </p:spTree>
    <p:extLst>
      <p:ext uri="{BB962C8B-B14F-4D97-AF65-F5344CB8AC3E}">
        <p14:creationId xmlns:p14="http://schemas.microsoft.com/office/powerpoint/2010/main" val="1244709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B91B9C-F4AD-E717-FF8B-8F92CA0EBFF0}"/>
              </a:ext>
            </a:extLst>
          </p:cNvPr>
          <p:cNvSpPr txBox="1"/>
          <p:nvPr/>
        </p:nvSpPr>
        <p:spPr>
          <a:xfrm>
            <a:off x="4214342" y="962271"/>
            <a:ext cx="84299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88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</a:t>
            </a:r>
          </a:p>
          <a:p>
            <a:r>
              <a:rPr lang="sr-Latn-M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pažnji! </a:t>
            </a: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2701CB7C-3A37-C8DA-CDDF-C394E5F67534}"/>
              </a:ext>
            </a:extLst>
          </p:cNvPr>
          <p:cNvSpPr/>
          <p:nvPr/>
        </p:nvSpPr>
        <p:spPr>
          <a:xfrm>
            <a:off x="7021261" y="1151041"/>
            <a:ext cx="957044" cy="900333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8BEADA-DBAD-8211-E33D-8DDAEEAA5C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4338" y="3859551"/>
            <a:ext cx="1686160" cy="18862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0E7A12-5AE9-09DC-54B5-5C6526D040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444" y="5745764"/>
            <a:ext cx="5681964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70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5" y="-7897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32AA12-0680-132D-D06E-1BCBD58EB1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6436" y="4489666"/>
            <a:ext cx="5681964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19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5" y="-7897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23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5" y="-7897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50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5" y="-7897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9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5" y="-7897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83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5" y="-7897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33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5" y="-7897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9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29006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0E5BE0BA-9A17-67BB-9301-0AD0D497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872" y="2926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b="1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Posredovanje</a:t>
            </a:r>
            <a:r>
              <a:rPr lang="es-ES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</a:t>
            </a:r>
            <a:r>
              <a:rPr lang="es-ES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zapošljavanju</a:t>
            </a:r>
            <a:r>
              <a:rPr lang="es-ES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s-ES" b="1" dirty="0" err="1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inostranstvu</a:t>
            </a:r>
            <a:endParaRPr lang="sr-Latn-ME" b="1" dirty="0">
              <a:solidFill>
                <a:srgbClr val="0A2E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18">
            <a:extLst>
              <a:ext uri="{FF2B5EF4-FFF2-40B4-BE49-F238E27FC236}">
                <a16:creationId xmlns:a16="http://schemas.microsoft.com/office/drawing/2014/main" id="{F253F4C3-7AAA-7373-5923-C7D9AA58B1EF}"/>
              </a:ext>
            </a:extLst>
          </p:cNvPr>
          <p:cNvSpPr txBox="1">
            <a:spLocks/>
          </p:cNvSpPr>
          <p:nvPr/>
        </p:nvSpPr>
        <p:spPr>
          <a:xfrm>
            <a:off x="531708" y="2115647"/>
            <a:ext cx="5681964" cy="29976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sr-Latn-CS" sz="2000" b="1" dirty="0"/>
              <a:t>Posredovanje pri zapošljavanju </a:t>
            </a:r>
            <a:r>
              <a:rPr lang="sr-Latn-CS" sz="2000" dirty="0"/>
              <a:t>u inostranstvu ostvaruje se na osnovu prijave potrebe za zapošljavanjem kod stranog poslodavca</a:t>
            </a:r>
            <a:endParaRPr lang="en-US" sz="20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sr-Latn-CS" sz="2000" b="1" dirty="0"/>
              <a:t>Prijavu potrebe </a:t>
            </a:r>
            <a:r>
              <a:rPr lang="sr-Latn-CS" sz="2000" dirty="0"/>
              <a:t>za zapošljavanjem kod stranog poslodavca prima, objavljuje i realizuje Zavod, odnosno privatna agencija za zapošljavanje</a:t>
            </a:r>
            <a:endParaRPr lang="en-US" sz="20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sr-Latn-CS" sz="2000" dirty="0"/>
              <a:t>Zavod, odnosno agencija, dužni su </a:t>
            </a:r>
            <a:r>
              <a:rPr lang="sr-Latn-CS" sz="2000" b="1" dirty="0"/>
              <a:t>da obezbijede zaštitu lica </a:t>
            </a:r>
            <a:r>
              <a:rPr lang="sr-Latn-CS" sz="2000" dirty="0"/>
              <a:t>u postupku zapošljavanja kod stranog poslodavca</a:t>
            </a:r>
            <a:endParaRPr lang="sr-Latn-ME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5A903C-71A6-D7E7-6A7D-18C8FB8EC3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0444" y="5745764"/>
            <a:ext cx="5681964" cy="877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196E28-A738-CFCF-DEA9-5938BE284A02}"/>
              </a:ext>
            </a:extLst>
          </p:cNvPr>
          <p:cNvSpPr txBox="1"/>
          <p:nvPr/>
        </p:nvSpPr>
        <p:spPr>
          <a:xfrm>
            <a:off x="6427666" y="1649057"/>
            <a:ext cx="486948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sr-Latn-CS" sz="2000" b="1" dirty="0"/>
              <a:t>Zaštita u postupku zapošljavanja </a:t>
            </a:r>
            <a:r>
              <a:rPr lang="sr-Latn-CS" sz="2000" dirty="0"/>
              <a:t>kod stranog poslodavca obuhvata najmanje jednak tretman po osnovu rada sa državljanima države zaposlenja, za vrijeme rada i boravka u inostranstvu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r-Latn-CS" sz="2000" dirty="0"/>
              <a:t>Zavod, odnosno agencija </a:t>
            </a:r>
            <a:r>
              <a:rPr lang="sr-Latn-CS" sz="2000" b="1" dirty="0"/>
              <a:t>mogu posredovati pri zapošljavanju u inostranstvu </a:t>
            </a:r>
            <a:r>
              <a:rPr lang="sr-Latn-CS" sz="2000" dirty="0"/>
              <a:t>ako ne postoje zakonske smetnje za odlazak lica u inostranstvo, u skladu sa zakonom. Lice koje se zapošljava u inostranstvu </a:t>
            </a:r>
            <a:r>
              <a:rPr lang="sr-Latn-CS" sz="2000" b="1" dirty="0"/>
              <a:t>podnosi dokaze da ne postoje smetnje za posredovanje </a:t>
            </a:r>
            <a:r>
              <a:rPr lang="sr-Latn-CS" sz="2000" dirty="0"/>
              <a:t>pri zapošljavanju u inostranstvu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7060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5" y="-7897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62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5" y="-7897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71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5" y="-7897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B91B9C-F4AD-E717-FF8B-8F92CA0EBFF0}"/>
              </a:ext>
            </a:extLst>
          </p:cNvPr>
          <p:cNvSpPr txBox="1"/>
          <p:nvPr/>
        </p:nvSpPr>
        <p:spPr>
          <a:xfrm>
            <a:off x="3194644" y="772302"/>
            <a:ext cx="84299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88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</a:p>
          <a:p>
            <a:r>
              <a:rPr lang="sr-Latn-M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Your Attention! </a:t>
            </a: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2701CB7C-3A37-C8DA-CDDF-C394E5F67534}"/>
              </a:ext>
            </a:extLst>
          </p:cNvPr>
          <p:cNvSpPr/>
          <p:nvPr/>
        </p:nvSpPr>
        <p:spPr>
          <a:xfrm>
            <a:off x="8319878" y="1477107"/>
            <a:ext cx="957044" cy="900333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A54F621-DDCA-225B-71A4-5FAC808783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5372" y="4247144"/>
            <a:ext cx="4103961" cy="128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67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sp>
        <p:nvSpPr>
          <p:cNvPr id="3" name="Content Placeholder 18">
            <a:extLst>
              <a:ext uri="{FF2B5EF4-FFF2-40B4-BE49-F238E27FC236}">
                <a16:creationId xmlns:a16="http://schemas.microsoft.com/office/drawing/2014/main" id="{13E6C399-F627-6919-F7E2-2CC2AE5B15C3}"/>
              </a:ext>
            </a:extLst>
          </p:cNvPr>
          <p:cNvSpPr txBox="1">
            <a:spLocks/>
          </p:cNvSpPr>
          <p:nvPr/>
        </p:nvSpPr>
        <p:spPr>
          <a:xfrm>
            <a:off x="1028833" y="905649"/>
            <a:ext cx="5067168" cy="4840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sr-Latn-CS" sz="2400" dirty="0"/>
              <a:t>Zavod, odnosno agencija dužni su da:</a:t>
            </a:r>
            <a:endParaRPr lang="en-US" sz="24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sr-Latn-CS" sz="2400" b="1" dirty="0"/>
              <a:t>poslove posredovanja pri zapošljavanju u inostranstvu obavljaju u saradnji sa nadležnim organima, odnosno tijelima države zaposlenja</a:t>
            </a:r>
            <a:endParaRPr lang="en-US" sz="2400" b="1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sr-Latn-CS" sz="2400" dirty="0"/>
              <a:t>lica </a:t>
            </a:r>
            <a:r>
              <a:rPr lang="sr-Latn-CS" sz="2400" b="1" dirty="0"/>
              <a:t>upoznaju sa uslovima života </a:t>
            </a:r>
            <a:r>
              <a:rPr lang="sr-Latn-CS" sz="2400" dirty="0"/>
              <a:t>i rada kod stranog poslodavca i njihovim pravima i zaštitom prava po osnovu rada i boravka u inostranstvu</a:t>
            </a:r>
            <a:endParaRPr lang="en-US" sz="24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sr-Latn-CS" sz="2400" b="1" dirty="0"/>
              <a:t>pruže stručnu pomoć </a:t>
            </a:r>
            <a:r>
              <a:rPr lang="sr-Latn-CS" sz="2400" dirty="0"/>
              <a:t>u obezbjeđivanju dozvola za boravak i rad u inostranstvu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sr-Latn-M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F43EC-6661-65DF-466B-0538442B46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0444" y="5745764"/>
            <a:ext cx="5681964" cy="877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DC16B4-B845-17DF-FA45-667F0F70F816}"/>
              </a:ext>
            </a:extLst>
          </p:cNvPr>
          <p:cNvSpPr txBox="1"/>
          <p:nvPr/>
        </p:nvSpPr>
        <p:spPr>
          <a:xfrm>
            <a:off x="6590852" y="1269147"/>
            <a:ext cx="506716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sr-Latn-CS" sz="2400" b="1" dirty="0"/>
              <a:t>obezbijede zaključivanje ugovora </a:t>
            </a:r>
            <a:r>
              <a:rPr lang="sr-Latn-CS" sz="2400" dirty="0"/>
              <a:t>o radu prije odlaska u inostranstvo</a:t>
            </a:r>
          </a:p>
          <a:p>
            <a:pPr algn="just"/>
            <a:endParaRPr lang="en-US" sz="24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sr-Latn-CS" sz="2400" b="1" dirty="0"/>
              <a:t>snose troškove prijevremenog povratka lica </a:t>
            </a:r>
            <a:r>
              <a:rPr lang="sr-Latn-CS" sz="2400" dirty="0"/>
              <a:t>zbog nezakonitog posredovanja pri zapošljavanju i davanja pogrešnih informacija o uslovima života i rada</a:t>
            </a:r>
          </a:p>
          <a:p>
            <a:pPr algn="just"/>
            <a:endParaRPr lang="en-US" sz="24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sr-Latn-CS" sz="2400" b="1" dirty="0"/>
              <a:t>informišu lica o mogućnostima </a:t>
            </a:r>
            <a:r>
              <a:rPr lang="sr-Latn-CS" sz="2400" dirty="0"/>
              <a:t>i uslovima za zapošljavanje nakon povratka sa rada iz inostranstva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250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72526" y="4629006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0E5BE0BA-9A17-67BB-9301-0AD0D497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57" y="200267"/>
            <a:ext cx="10515600" cy="1325563"/>
          </a:xfrm>
        </p:spPr>
        <p:txBody>
          <a:bodyPr/>
          <a:lstStyle/>
          <a:p>
            <a:pPr algn="ctr"/>
            <a:r>
              <a:rPr lang="sr-Latn-ME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Aktivnosti ZZZCG na mobilnosti RS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80C0F33C-C8F1-146E-47C0-9EC719510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048" y="1726097"/>
            <a:ext cx="6867647" cy="3815167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sr-Latn-ME" sz="2400" b="1" dirty="0"/>
              <a:t>Odsjek za EURES i međunarodno posredovanje pri zapošljavanju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sr-Latn-ME" sz="2400" b="1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sr-Latn-ME" sz="2400" b="1" dirty="0"/>
              <a:t>Poglavlje 2 </a:t>
            </a:r>
            <a:r>
              <a:rPr lang="sr-Latn-ME" sz="2400" dirty="0"/>
              <a:t>– pristupni pregovori sa EU – Sloboda kretanja radnika</a:t>
            </a:r>
          </a:p>
          <a:p>
            <a:pPr marL="0" indent="0" algn="just">
              <a:buNone/>
            </a:pPr>
            <a:endParaRPr lang="sr-Latn-ME" sz="24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sr-Latn-ME" sz="2400" b="1" dirty="0"/>
              <a:t>Web prezentacija Zavoda </a:t>
            </a:r>
            <a:r>
              <a:rPr lang="sr-Latn-ME" sz="2400" dirty="0"/>
              <a:t>– informacije o životu i radu u drugim državama, sajtovi sa oglasima za slobodna radna mjesta, korisni savjeti i informacije</a:t>
            </a:r>
          </a:p>
          <a:p>
            <a:pPr marL="0" indent="0" algn="just">
              <a:buNone/>
            </a:pPr>
            <a:endParaRPr lang="sr-Latn-ME" sz="24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sr-Latn-ME" sz="2400" b="1" dirty="0"/>
              <a:t>Direktna komunikacija </a:t>
            </a:r>
            <a:r>
              <a:rPr lang="sr-Latn-ME" sz="2400" dirty="0"/>
              <a:t>sa tražiocima posla</a:t>
            </a:r>
          </a:p>
          <a:p>
            <a:pPr marL="0" indent="0" algn="just">
              <a:buNone/>
            </a:pPr>
            <a:endParaRPr lang="sr-Latn-ME" sz="24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sr-Latn-ME" sz="2400" b="1" dirty="0"/>
              <a:t>Međunarodni sporazumi </a:t>
            </a:r>
            <a:r>
              <a:rPr lang="sr-Latn-ME" sz="2400" dirty="0"/>
              <a:t>o saradnji sa drugim javnim službama za zapošljavanje – Njemačka, Slovenija, Hrvatska, Srbija, Turska...</a:t>
            </a:r>
          </a:p>
          <a:p>
            <a:pPr marL="0" indent="0" algn="just">
              <a:buNone/>
            </a:pPr>
            <a:endParaRPr lang="sr-Latn-ME" sz="2400" dirty="0">
              <a:solidFill>
                <a:srgbClr val="0A2E9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89AE95-BD72-E133-BD2D-6A387D2160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0444" y="5745764"/>
            <a:ext cx="5681964" cy="87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0B10C7-844E-DFC5-215F-6AC43593BB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8736" y="3645830"/>
            <a:ext cx="2705579" cy="1726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77930E-9F70-82CD-18EC-6FD643F802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901" y="1453955"/>
            <a:ext cx="4107051" cy="19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8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72526" y="4629006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0E5BE0BA-9A17-67BB-9301-0AD0D497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57" y="200267"/>
            <a:ext cx="10515600" cy="1325563"/>
          </a:xfrm>
        </p:spPr>
        <p:txBody>
          <a:bodyPr/>
          <a:lstStyle/>
          <a:p>
            <a:pPr algn="ctr"/>
            <a:r>
              <a:rPr lang="sr-Latn-ME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Aktivnosti ZZZCG na mobilnosti RS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80C0F33C-C8F1-146E-47C0-9EC719510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015" y="1602687"/>
            <a:ext cx="5583163" cy="414307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sl-SI" sz="2400" b="1" dirty="0">
                <a:effectLst/>
                <a:ea typeface="Calibri" panose="020F0502020204030204" pitchFamily="34" charset="0"/>
              </a:rPr>
              <a:t>Sajmovi</a:t>
            </a:r>
            <a:r>
              <a:rPr lang="sl-SI" sz="2400" dirty="0">
                <a:effectLst/>
                <a:ea typeface="Calibri" panose="020F0502020204030204" pitchFamily="34" charset="0"/>
              </a:rPr>
              <a:t> legalnih radnih migracija u </a:t>
            </a:r>
            <a:r>
              <a:rPr lang="sl-SI" sz="2400" b="1" dirty="0">
                <a:effectLst/>
                <a:ea typeface="Calibri" panose="020F0502020204030204" pitchFamily="34" charset="0"/>
              </a:rPr>
              <a:t>SR Njemačku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l-SI" sz="2400" dirty="0">
                <a:ea typeface="Calibri" panose="020F0502020204030204" pitchFamily="34" charset="0"/>
              </a:rPr>
              <a:t>Sajmovi </a:t>
            </a:r>
            <a:r>
              <a:rPr lang="sl-SI" sz="2400" b="1" dirty="0">
                <a:ea typeface="Calibri" panose="020F0502020204030204" pitchFamily="34" charset="0"/>
              </a:rPr>
              <a:t>„</a:t>
            </a:r>
            <a:r>
              <a:rPr lang="nn-NO" sz="2400" b="1" dirty="0">
                <a:highlight>
                  <a:srgbClr val="FFFFFF"/>
                </a:highlight>
              </a:rPr>
              <a:t>Život i rad u Sloveniji</a:t>
            </a:r>
            <a:r>
              <a:rPr lang="sr-Latn-ME" sz="2400" b="1" dirty="0">
                <a:highlight>
                  <a:srgbClr val="FFFFFF"/>
                </a:highlight>
              </a:rPr>
              <a:t>“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r-Latn-ME" sz="2400" dirty="0">
                <a:effectLst/>
                <a:highlight>
                  <a:srgbClr val="FFFFFF"/>
                </a:highlight>
                <a:ea typeface="Calibri" panose="020F0502020204030204" pitchFamily="34" charset="0"/>
              </a:rPr>
              <a:t>Sporazumi o socijalnom osiguranju </a:t>
            </a:r>
            <a:r>
              <a:rPr lang="sr-Latn-ME" sz="2400" b="1" dirty="0">
                <a:effectLst/>
                <a:highlight>
                  <a:srgbClr val="FFFFFF"/>
                </a:highlight>
                <a:ea typeface="Calibri" panose="020F0502020204030204" pitchFamily="34" charset="0"/>
              </a:rPr>
              <a:t>sa 16 zemalja članica EU</a:t>
            </a:r>
            <a:endParaRPr lang="sl-SI" sz="2400" b="1" dirty="0">
              <a:effectLst/>
              <a:ea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sr-Latn-ME" sz="2400" dirty="0"/>
              <a:t>Potpisivanje </a:t>
            </a:r>
            <a:r>
              <a:rPr lang="sr-Latn-ME" sz="2400" b="1" dirty="0"/>
              <a:t>novih sporazuma o saradnji</a:t>
            </a:r>
            <a:r>
              <a:rPr lang="sr-Latn-ME" sz="2400" dirty="0"/>
              <a:t> sa javnim službama za  zapošljavanje iz drugih država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r-Latn-ME" sz="2400" b="1" dirty="0"/>
              <a:t>Zaštita građana Crne Gore </a:t>
            </a:r>
            <a:r>
              <a:rPr lang="sr-Latn-ME" sz="2400" dirty="0"/>
              <a:t>prilikom zapošljavanja u inostranstvu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sr-Latn-ME" sz="2400" dirty="0">
              <a:solidFill>
                <a:srgbClr val="0A2E9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89AE95-BD72-E133-BD2D-6A387D2160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0444" y="5745764"/>
            <a:ext cx="5681964" cy="87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AD5FB3-C3F4-FF3C-316B-4BF1B35D7E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0833" y="1453361"/>
            <a:ext cx="4137369" cy="27213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E447ED-8E64-BB39-68CD-32C7F14BCF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91019" y="4388999"/>
            <a:ext cx="2176995" cy="152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59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83221" y="4635131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0E5BE0BA-9A17-67BB-9301-0AD0D497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025" y="58159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sr-Latn-ME" sz="28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TWINNING projekat: „Jačanje kapaciteta Zavoda za zapošljavanje Crne Gore za sprovođenje aktivnih mjera za zapošljavanje, buduće učešće u Evropskom socijalnom fondu (ESF) i podršku u mobilnosti radne snage"</a:t>
            </a: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E21E5DCD-2336-EE6A-69D8-6A5D65520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826" y="2232580"/>
            <a:ext cx="4198749" cy="183084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sr-Latn-ME" sz="2000" b="1" kern="0" dirty="0">
                <a:solidFill>
                  <a:srgbClr val="0A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ea typeface="Calibri" panose="020F0502020204030204" pitchFamily="34" charset="0"/>
              </a:rPr>
              <a:t>Finansira Evropska unija sa: </a:t>
            </a:r>
            <a:r>
              <a:rPr lang="en-US" sz="2000" b="1" kern="0" dirty="0">
                <a:solidFill>
                  <a:srgbClr val="0A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ea typeface="Calibri" panose="020F0502020204030204" pitchFamily="34" charset="0"/>
              </a:rPr>
              <a:t>823.529,41 </a:t>
            </a:r>
            <a:r>
              <a:rPr lang="sr-Latn-ME" sz="2000" b="1" kern="0" dirty="0">
                <a:solidFill>
                  <a:srgbClr val="0A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ea typeface="Calibri" panose="020F0502020204030204" pitchFamily="34" charset="0"/>
              </a:rPr>
              <a:t>€</a:t>
            </a:r>
            <a:endParaRPr lang="sr-Latn-ME" sz="2000" b="1" dirty="0">
              <a:solidFill>
                <a:srgbClr val="0A2F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sr-Latn-ME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Partneri: Republika Slovačka, Republika Estonija i Savezna Republika Njemačka</a:t>
            </a:r>
          </a:p>
          <a:p>
            <a:pPr marL="0" indent="0" algn="ctr">
              <a:buNone/>
            </a:pPr>
            <a:r>
              <a:rPr lang="sr-Latn-ME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Br. komponenti: 3</a:t>
            </a:r>
          </a:p>
          <a:p>
            <a:pPr marL="0" indent="0" algn="ctr">
              <a:buNone/>
            </a:pPr>
            <a:r>
              <a:rPr lang="sr-Latn-ME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Datum početka implementacije: 01.04.2023.</a:t>
            </a:r>
          </a:p>
          <a:p>
            <a:pPr marL="0" indent="0" algn="ctr">
              <a:buNone/>
            </a:pPr>
            <a:endParaRPr lang="sr-Latn-M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4DD1C-0A45-8D2C-FB3A-45B0819340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0444" y="5745764"/>
            <a:ext cx="5681964" cy="877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55EF15-4487-70BD-B354-EA41CA2246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8694" y="3829973"/>
            <a:ext cx="3874916" cy="1956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08FDC5-F5D3-8983-47D4-432DA696D1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0727" y="1975852"/>
            <a:ext cx="6217854" cy="877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C903DB-C042-F56D-5935-2F9A9D97DC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9013" y="2772063"/>
            <a:ext cx="5905612" cy="19526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703732-6936-106B-892D-A31AF4C92A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65466" y="4886260"/>
            <a:ext cx="3836833" cy="9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29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0E5BE0BA-9A17-67BB-9301-0AD0D497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025" y="53349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sr-Latn-ME" sz="28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Komponenta 3 – mobilnost radne snage/EURES</a:t>
            </a:r>
            <a:br>
              <a:rPr lang="sr-Latn-ME" sz="28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ME" sz="28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Jačanje administrativnih kapaciteta za pružanje podrške za poboljšanje mobilnosti radne snage i pripremu za pridruživanje EURES mreži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D9EC8231-1BC4-AEBA-9963-9B6B739CB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64" y="1899687"/>
            <a:ext cx="8222936" cy="11800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r-Latn-ME" sz="2000" dirty="0"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Radionice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sz="2000" dirty="0"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Treninzi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sz="2000" dirty="0"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Ekspertske misije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sz="2000" dirty="0"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Planska i strateška dokumenta – Priručnik za EURES, </a:t>
            </a:r>
            <a:r>
              <a:rPr lang="en-US" sz="2000" kern="0" dirty="0">
                <a:ea typeface="Calibri" panose="020F0502020204030204" pitchFamily="34" charset="0"/>
                <a:cs typeface="Arial" panose="020B0604020202020204" pitchFamily="34" charset="0"/>
              </a:rPr>
              <a:t>Mapa puta za </a:t>
            </a:r>
            <a:r>
              <a:rPr lang="en-US" sz="2000" kern="0" dirty="0" err="1">
                <a:ea typeface="Calibri" panose="020F0502020204030204" pitchFamily="34" charset="0"/>
                <a:cs typeface="Arial" panose="020B0604020202020204" pitchFamily="34" charset="0"/>
              </a:rPr>
              <a:t>implementaciju</a:t>
            </a:r>
            <a:r>
              <a:rPr lang="en-US" sz="2000" kern="0" dirty="0">
                <a:ea typeface="Calibri" panose="020F0502020204030204" pitchFamily="34" charset="0"/>
                <a:cs typeface="Arial" panose="020B0604020202020204" pitchFamily="34" charset="0"/>
              </a:rPr>
              <a:t> EURES-a</a:t>
            </a:r>
            <a:r>
              <a:rPr lang="sr-Latn-ME" sz="2000" kern="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kern="0" dirty="0" err="1">
                <a:ea typeface="Calibri" panose="020F0502020204030204" pitchFamily="34" charset="0"/>
                <a:cs typeface="Arial" panose="020B0604020202020204" pitchFamily="34" charset="0"/>
              </a:rPr>
              <a:t>Izv</a:t>
            </a:r>
            <a:r>
              <a:rPr lang="sr-Latn-ME" sz="2000" kern="0" dirty="0">
                <a:ea typeface="Calibri" panose="020F0502020204030204" pitchFamily="34" charset="0"/>
                <a:cs typeface="Arial" panose="020B0604020202020204" pitchFamily="34" charset="0"/>
              </a:rPr>
              <a:t>j</a:t>
            </a:r>
            <a:r>
              <a:rPr lang="en-US" sz="2000" kern="0" dirty="0" err="1">
                <a:ea typeface="Calibri" panose="020F0502020204030204" pitchFamily="34" charset="0"/>
                <a:cs typeface="Arial" panose="020B0604020202020204" pitchFamily="34" charset="0"/>
              </a:rPr>
              <a:t>eštaj</a:t>
            </a:r>
            <a:r>
              <a:rPr lang="en-US" sz="2000" kern="0" dirty="0"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US" sz="2000" kern="0" dirty="0" err="1">
                <a:ea typeface="Calibri" panose="020F0502020204030204" pitchFamily="34" charset="0"/>
                <a:cs typeface="Arial" panose="020B0604020202020204" pitchFamily="34" charset="0"/>
              </a:rPr>
              <a:t>analizi</a:t>
            </a:r>
            <a:r>
              <a:rPr lang="en-US" sz="2000" kern="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a typeface="Calibri" panose="020F0502020204030204" pitchFamily="34" charset="0"/>
                <a:cs typeface="Arial" panose="020B0604020202020204" pitchFamily="34" charset="0"/>
              </a:rPr>
              <a:t>potreba</a:t>
            </a:r>
            <a:r>
              <a:rPr lang="en-US" sz="2000" kern="0" dirty="0">
                <a:ea typeface="Calibri" panose="020F0502020204030204" pitchFamily="34" charset="0"/>
                <a:cs typeface="Arial" panose="020B0604020202020204" pitchFamily="34" charset="0"/>
              </a:rPr>
              <a:t> za </a:t>
            </a:r>
            <a:r>
              <a:rPr lang="en-US" sz="2000" kern="0" dirty="0" err="1">
                <a:ea typeface="Calibri" panose="020F0502020204030204" pitchFamily="34" charset="0"/>
                <a:cs typeface="Arial" panose="020B0604020202020204" pitchFamily="34" charset="0"/>
              </a:rPr>
              <a:t>obukom</a:t>
            </a:r>
            <a:endParaRPr lang="sr-Latn-ME" sz="2000" kern="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sr-Latn-ME" sz="2000" dirty="0">
              <a:highlight>
                <a:srgbClr val="FFFFFF"/>
              </a:highlight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sr-Latn-ME" sz="2000" dirty="0">
              <a:highlight>
                <a:srgbClr val="FFFFFF"/>
              </a:highlight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ME" sz="900" dirty="0">
              <a:highlight>
                <a:srgbClr val="FFFFFF"/>
              </a:highlight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ME" sz="700" dirty="0"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   </a:t>
            </a:r>
          </a:p>
          <a:p>
            <a:pPr>
              <a:buFontTx/>
              <a:buChar char="-"/>
            </a:pPr>
            <a:endParaRPr lang="sr-Latn-ME" sz="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FD2C91-ADFE-8EF0-A24E-CAEAEDACE1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3922" y="1838404"/>
            <a:ext cx="3728005" cy="20279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E240E-A276-9E3A-945E-34F779529A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761" y="3730687"/>
            <a:ext cx="4221419" cy="21507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3207F8-ADB6-24F2-42B5-7DDB7C197A3B}"/>
              </a:ext>
            </a:extLst>
          </p:cNvPr>
          <p:cNvSpPr txBox="1"/>
          <p:nvPr/>
        </p:nvSpPr>
        <p:spPr>
          <a:xfrm>
            <a:off x="5084847" y="3637929"/>
            <a:ext cx="677362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sr-Latn-ME" sz="1800" dirty="0">
              <a:highlight>
                <a:srgbClr val="FFFFFF"/>
              </a:highlight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sr-Latn-ME" sz="2000" dirty="0"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Studijska posjeta </a:t>
            </a:r>
            <a:r>
              <a:rPr lang="sr-Latn-ME" sz="2000" dirty="0">
                <a:ea typeface="Calibri" panose="020F0502020204030204" pitchFamily="34" charset="0"/>
                <a:cs typeface="Arial" panose="020B0604020202020204" pitchFamily="34" charset="0"/>
              </a:rPr>
              <a:t>COLSAF - </a:t>
            </a:r>
            <a:r>
              <a:rPr lang="sk-SK" sz="2000" dirty="0">
                <a:ea typeface="Calibri" panose="020F0502020204030204" pitchFamily="34" charset="0"/>
                <a:cs typeface="Arial" panose="020B0604020202020204" pitchFamily="34" charset="0"/>
              </a:rPr>
              <a:t>Central Office of Labour, Social Affairs and Family - Centralni ured za rad, socijalna pitanja i porodicu, ELA – European Labour Authority, Regionalna kancelarija Nitra</a:t>
            </a:r>
          </a:p>
          <a:p>
            <a:pPr algn="just"/>
            <a:endParaRPr lang="sr-Latn-ME" sz="2000" dirty="0">
              <a:highlight>
                <a:srgbClr val="FFFFFF"/>
              </a:highlight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sr-Latn-ME" sz="2000" dirty="0"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Promocija i vidljivost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F52962-88AD-FBE6-9699-2547F686FD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80444" y="5745764"/>
            <a:ext cx="5681964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5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62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0E5BE0BA-9A17-67BB-9301-0AD0D497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329" y="3986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Latn-ME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SISTEM ZZZCG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155F386-1285-DB18-1A13-87766ABF0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80" y="1884214"/>
            <a:ext cx="7692177" cy="382532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err="1"/>
              <a:t>Projekat</a:t>
            </a:r>
            <a:r>
              <a:rPr lang="en-US" sz="2400" dirty="0"/>
              <a:t>: „</a:t>
            </a:r>
            <a:r>
              <a:rPr lang="en-US" sz="2400" dirty="0" err="1"/>
              <a:t>Unaprijeđenje</a:t>
            </a:r>
            <a:r>
              <a:rPr lang="en-US" sz="2400" dirty="0"/>
              <a:t> </a:t>
            </a:r>
            <a:r>
              <a:rPr lang="en-US" sz="2400" dirty="0" err="1"/>
              <a:t>postojeće</a:t>
            </a:r>
            <a:r>
              <a:rPr lang="en-US" sz="2400" dirty="0"/>
              <a:t> </a:t>
            </a:r>
            <a:r>
              <a:rPr lang="en-US" sz="2400" dirty="0" err="1"/>
              <a:t>informatičke</a:t>
            </a:r>
            <a:r>
              <a:rPr lang="en-US" sz="2400" dirty="0"/>
              <a:t> </a:t>
            </a:r>
            <a:r>
              <a:rPr lang="en-US" sz="2400" dirty="0" err="1"/>
              <a:t>infrastrukture</a:t>
            </a:r>
            <a:r>
              <a:rPr lang="en-US" sz="2400" dirty="0"/>
              <a:t> 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razvoj</a:t>
            </a:r>
            <a:r>
              <a:rPr lang="en-US" sz="2400" dirty="0"/>
              <a:t> </a:t>
            </a:r>
            <a:r>
              <a:rPr lang="en-US" sz="2400" dirty="0" err="1"/>
              <a:t>novog</a:t>
            </a:r>
            <a:r>
              <a:rPr lang="en-US" sz="2400" dirty="0"/>
              <a:t> </a:t>
            </a:r>
            <a:r>
              <a:rPr lang="en-US" sz="2400" dirty="0" err="1"/>
              <a:t>informacionog</a:t>
            </a:r>
            <a:r>
              <a:rPr lang="en-US" sz="2400" dirty="0"/>
              <a:t> </a:t>
            </a:r>
            <a:r>
              <a:rPr lang="en-US" sz="2400" dirty="0" err="1"/>
              <a:t>sistema</a:t>
            </a:r>
            <a:r>
              <a:rPr lang="en-US" sz="2400" dirty="0"/>
              <a:t> ZZZCG“ – EU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Vlada</a:t>
            </a:r>
            <a:r>
              <a:rPr lang="en-US" sz="2400" dirty="0"/>
              <a:t> CG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err="1"/>
              <a:t>Digitalizacija</a:t>
            </a: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err="1"/>
              <a:t>Interoperabilnost</a:t>
            </a: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err="1"/>
              <a:t>Hardverska</a:t>
            </a:r>
            <a:r>
              <a:rPr lang="en-US" sz="2400" dirty="0"/>
              <a:t> </a:t>
            </a:r>
            <a:r>
              <a:rPr lang="en-US" sz="2400" dirty="0" err="1"/>
              <a:t>infrastruktura</a:t>
            </a: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err="1"/>
              <a:t>Tehnološki</a:t>
            </a:r>
            <a:r>
              <a:rPr lang="en-US" sz="2400" dirty="0"/>
              <a:t> </a:t>
            </a:r>
            <a:r>
              <a:rPr lang="en-US" sz="2400" dirty="0" err="1"/>
              <a:t>softver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22067-17CE-BF57-9D70-0A8D6AE74D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9581" y="2852498"/>
            <a:ext cx="2902332" cy="18887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4AAFB2-68A9-BAC0-6030-469BCC55702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5448"/>
          <a:stretch/>
        </p:blipFill>
        <p:spPr>
          <a:xfrm>
            <a:off x="7858408" y="3516685"/>
            <a:ext cx="3456048" cy="18419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57D86D-F69E-950A-86BB-0D40EBF32E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58408" y="1867016"/>
            <a:ext cx="3456048" cy="15716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69E4B8-0943-FF05-AE6C-2BC27E86E5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80444" y="5745764"/>
            <a:ext cx="5681964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0E5BE0BA-9A17-67BB-9301-0AD0D497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195" y="2714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Latn-ME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EURES ČLANOVI I PARTNERI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155F386-1285-DB18-1A13-87766ABF0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92" y="1959292"/>
            <a:ext cx="8563716" cy="3660174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sr-Latn-ME" dirty="0"/>
              <a:t>Javna služba za zapošljavanje po automatizmu – specijalni status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r-Latn-ME" dirty="0"/>
              <a:t>Cilj – što veći broj članova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r-Latn-ME" dirty="0"/>
              <a:t>Univerziteti, sindikati, privatne agencije, udruženja poslodavaca, komore...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r-Latn-ME" dirty="0"/>
              <a:t>Kriterijumi za prijem (minimum) – propisuje EK – u skladu sa pravnim propisima, ljudski resursi (ne samo on-line), tehnički kapaciteti, usluge podrške, obezjediti CV, slobodna radna mesta, doprinose programiranju i izvještavanju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r-Latn-ME" dirty="0"/>
              <a:t>Usluge – dopinos broju objavljenih slobodnih radnih mjesta, CV-a, aplikacija i pružanje usluga podrške licima koja traže posao i poslodavcima – članovi sve, partneri min 1 od ova 3 zadatka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sr-Latn-M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02739A-2B8A-56E1-B200-4798DC826E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0444" y="5745764"/>
            <a:ext cx="5681964" cy="87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3C599B-DB59-6704-5B81-4146618189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093" y="2424548"/>
            <a:ext cx="2850411" cy="222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56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877</Words>
  <Application>Microsoft Office PowerPoint</Application>
  <PresentationFormat>Widescreen</PresentationFormat>
  <Paragraphs>106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Crna Gora ka EU: Mobilnost radne snage</vt:lpstr>
      <vt:lpstr>Posredovanje pri zapošljavanju u inostranstvu</vt:lpstr>
      <vt:lpstr>PowerPoint Presentation</vt:lpstr>
      <vt:lpstr>Aktivnosti ZZZCG na mobilnosti RS</vt:lpstr>
      <vt:lpstr>Aktivnosti ZZZCG na mobilnosti RS</vt:lpstr>
      <vt:lpstr>TWINNING projekat: „Jačanje kapaciteta Zavoda za zapošljavanje Crne Gore za sprovođenje aktivnih mjera za zapošljavanje, buduće učešće u Evropskom socijalnom fondu (ESF) i podršku u mobilnosti radne snage"</vt:lpstr>
      <vt:lpstr>Komponenta 3 – mobilnost radne snage/EURES Jačanje administrativnih kapaciteta za pružanje podrške za poboljšanje mobilnosti radne snage i pripremu za pridruživanje EURES mreži</vt:lpstr>
      <vt:lpstr>IT SISTEM ZZZCG</vt:lpstr>
      <vt:lpstr>EURES ČLANOVI I PARTNERI</vt:lpstr>
      <vt:lpstr>Zadaci javne službe za zapošljavanje kao EURES člana</vt:lpstr>
      <vt:lpstr>Zavod za zapošljavanje Crne Gore – budući član EURES mreže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Mediation in employment abroad</dc:title>
  <dc:creator>Gordana Vukcevic</dc:creator>
  <cp:lastModifiedBy>tamara.masovic</cp:lastModifiedBy>
  <cp:revision>15</cp:revision>
  <dcterms:created xsi:type="dcterms:W3CDTF">2024-06-10T20:46:25Z</dcterms:created>
  <dcterms:modified xsi:type="dcterms:W3CDTF">2024-07-02T10:51:28Z</dcterms:modified>
</cp:coreProperties>
</file>