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4" r:id="rId2"/>
    <p:sldId id="332" r:id="rId3"/>
    <p:sldId id="333" r:id="rId4"/>
    <p:sldId id="337" r:id="rId5"/>
    <p:sldId id="338" r:id="rId6"/>
    <p:sldId id="339" r:id="rId7"/>
    <p:sldId id="340" r:id="rId8"/>
    <p:sldId id="341" r:id="rId9"/>
    <p:sldId id="345" r:id="rId10"/>
    <p:sldId id="346" r:id="rId11"/>
    <p:sldId id="347" r:id="rId12"/>
    <p:sldId id="348" r:id="rId13"/>
    <p:sldId id="349" r:id="rId14"/>
    <p:sldId id="350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E91"/>
    <a:srgbClr val="0A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A9A23-2A32-40F9-8974-4C865259CAA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2251F8C-6558-4A13-BA68-DB83089BC8C0}">
      <dgm:prSet phldrT="[Text]" custT="1"/>
      <dgm:spPr>
        <a:solidFill>
          <a:srgbClr val="0A2E9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endParaRPr lang="de-DE" sz="2200" dirty="0">
            <a:solidFill>
              <a:schemeClr val="tx2"/>
            </a:solidFill>
            <a:latin typeface="72 Black" panose="020B0A04030603020204" pitchFamily="34" charset="0"/>
            <a:cs typeface="72 Black" panose="020B0A04030603020204" pitchFamily="34" charset="0"/>
          </a:endParaRPr>
        </a:p>
        <a:p>
          <a:pPr algn="ctr"/>
          <a:r>
            <a: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72 Black" panose="020B0A04030603020204" pitchFamily="34" charset="0"/>
            </a:rPr>
            <a:t>EURES portal</a:t>
          </a:r>
        </a:p>
      </dgm:t>
    </dgm:pt>
    <dgm:pt modelId="{7B36F468-1DC8-4DCD-BDD5-0791A708B3D8}" type="parTrans" cxnId="{1622DDE3-7E5E-4893-822A-F0FC5B338F7E}">
      <dgm:prSet/>
      <dgm:spPr/>
      <dgm:t>
        <a:bodyPr/>
        <a:lstStyle/>
        <a:p>
          <a:endParaRPr lang="de-DE"/>
        </a:p>
      </dgm:t>
    </dgm:pt>
    <dgm:pt modelId="{A6DAC585-5718-474B-9D70-815C077E649A}" type="sibTrans" cxnId="{1622DDE3-7E5E-4893-822A-F0FC5B338F7E}">
      <dgm:prSet/>
      <dgm:spPr/>
      <dgm:t>
        <a:bodyPr/>
        <a:lstStyle/>
        <a:p>
          <a:endParaRPr lang="de-DE"/>
        </a:p>
      </dgm:t>
    </dgm:pt>
    <dgm:pt modelId="{92092BEF-97E6-4D4A-A383-7956839990AB}">
      <dgm:prSet phldrT="[Text]" custT="1"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endParaRPr lang="de-DE" sz="2200" b="1" dirty="0">
            <a:solidFill>
              <a:schemeClr val="tx2"/>
            </a:solidFill>
            <a:latin typeface="72 Black" panose="020B0A04030603020204" pitchFamily="34" charset="0"/>
            <a:cs typeface="72 Black" panose="020B0A04030603020204" pitchFamily="34" charset="0"/>
          </a:endParaRPr>
        </a:p>
        <a:p>
          <a:pPr algn="ctr"/>
          <a:r>
            <a:rPr lang="de-DE" sz="2800" b="1" dirty="0">
              <a:solidFill>
                <a:schemeClr val="bg1"/>
              </a:solidFill>
              <a:latin typeface="+mn-lt"/>
              <a:cs typeface="72 Black" panose="020B0A04030603020204" pitchFamily="34" charset="0"/>
            </a:rPr>
            <a:t>1.000</a:t>
          </a:r>
        </a:p>
        <a:p>
          <a:pPr algn="ctr"/>
          <a:r>
            <a:rPr lang="de-DE" sz="2800" b="1" dirty="0">
              <a:solidFill>
                <a:schemeClr val="bg1"/>
              </a:solidFill>
              <a:latin typeface="+mn-lt"/>
              <a:cs typeface="72 Black" panose="020B0A04030603020204" pitchFamily="34" charset="0"/>
            </a:rPr>
            <a:t>EURES </a:t>
          </a:r>
          <a:r>
            <a:rPr lang="de-DE" sz="2400" b="1" dirty="0" err="1">
              <a:solidFill>
                <a:schemeClr val="bg1"/>
              </a:solidFill>
              <a:latin typeface="+mn-lt"/>
              <a:cs typeface="72 Black" panose="020B0A04030603020204" pitchFamily="34" charset="0"/>
            </a:rPr>
            <a:t>Advisors</a:t>
          </a:r>
          <a:endParaRPr lang="de-DE" sz="2800" b="1" dirty="0">
            <a:solidFill>
              <a:schemeClr val="bg1"/>
            </a:solidFill>
            <a:latin typeface="+mn-lt"/>
            <a:cs typeface="72 Black" panose="020B0A04030603020204" pitchFamily="34" charset="0"/>
          </a:endParaRPr>
        </a:p>
      </dgm:t>
    </dgm:pt>
    <dgm:pt modelId="{A1A353F1-49BB-45AC-A1D6-52E5FC69F85F}" type="parTrans" cxnId="{DEC04110-0F1F-41AA-8160-405CB0970C5E}">
      <dgm:prSet/>
      <dgm:spPr/>
      <dgm:t>
        <a:bodyPr/>
        <a:lstStyle/>
        <a:p>
          <a:endParaRPr lang="de-DE"/>
        </a:p>
      </dgm:t>
    </dgm:pt>
    <dgm:pt modelId="{52F591D8-E11C-4117-A257-E2C6E1DD45F3}" type="sibTrans" cxnId="{DEC04110-0F1F-41AA-8160-405CB0970C5E}">
      <dgm:prSet/>
      <dgm:spPr/>
      <dgm:t>
        <a:bodyPr/>
        <a:lstStyle/>
        <a:p>
          <a:endParaRPr lang="de-DE"/>
        </a:p>
      </dgm:t>
    </dgm:pt>
    <dgm:pt modelId="{EA369C46-DF43-4F7E-BBA9-B64E4D7D8C32}">
      <dgm:prSet/>
      <dgm:spPr/>
      <dgm:t>
        <a:bodyPr/>
        <a:lstStyle/>
        <a:p>
          <a:endParaRPr lang="de-DE"/>
        </a:p>
      </dgm:t>
    </dgm:pt>
    <dgm:pt modelId="{AE65899A-6A89-4424-BD29-CE4B821A499F}" type="parTrans" cxnId="{8CACAF29-CB09-44D1-9AC7-68B2F48EDEC5}">
      <dgm:prSet/>
      <dgm:spPr/>
      <dgm:t>
        <a:bodyPr/>
        <a:lstStyle/>
        <a:p>
          <a:endParaRPr lang="de-DE"/>
        </a:p>
      </dgm:t>
    </dgm:pt>
    <dgm:pt modelId="{D3074EBB-B8A9-450F-AB0F-9EA4C0D0AFB8}" type="sibTrans" cxnId="{8CACAF29-CB09-44D1-9AC7-68B2F48EDEC5}">
      <dgm:prSet/>
      <dgm:spPr/>
      <dgm:t>
        <a:bodyPr/>
        <a:lstStyle/>
        <a:p>
          <a:endParaRPr lang="de-DE"/>
        </a:p>
      </dgm:t>
    </dgm:pt>
    <dgm:pt modelId="{EA65E0DB-92A3-49F7-A815-91C5F53FD8D3}">
      <dgm:prSet/>
      <dgm:spPr/>
      <dgm:t>
        <a:bodyPr/>
        <a:lstStyle/>
        <a:p>
          <a:endParaRPr lang="de-DE" dirty="0">
            <a:solidFill>
              <a:srgbClr val="00388C"/>
            </a:solidFill>
            <a:latin typeface="Arial"/>
            <a:cs typeface="Arial"/>
          </a:endParaRPr>
        </a:p>
      </dgm:t>
    </dgm:pt>
    <dgm:pt modelId="{84232E3E-A4A7-4C5E-A34F-1753B98D4638}" type="parTrans" cxnId="{1F33B825-C023-4898-84FC-8776D15F3559}">
      <dgm:prSet/>
      <dgm:spPr/>
      <dgm:t>
        <a:bodyPr/>
        <a:lstStyle/>
        <a:p>
          <a:endParaRPr lang="de-DE"/>
        </a:p>
      </dgm:t>
    </dgm:pt>
    <dgm:pt modelId="{1310C862-CFA5-4E16-96C9-8354FD385A23}" type="sibTrans" cxnId="{1F33B825-C023-4898-84FC-8776D15F3559}">
      <dgm:prSet/>
      <dgm:spPr/>
      <dgm:t>
        <a:bodyPr/>
        <a:lstStyle/>
        <a:p>
          <a:endParaRPr lang="de-DE"/>
        </a:p>
      </dgm:t>
    </dgm:pt>
    <dgm:pt modelId="{DC13FDAF-86C7-4B68-AA51-E0053216ACE1}">
      <dgm:prSet/>
      <dgm:spPr/>
      <dgm:t>
        <a:bodyPr/>
        <a:lstStyle/>
        <a:p>
          <a:endParaRPr lang="de-DE"/>
        </a:p>
      </dgm:t>
    </dgm:pt>
    <dgm:pt modelId="{DEEFBE8B-3FA0-4E49-B495-4477393DC0A6}" type="parTrans" cxnId="{479C4648-78E2-480E-8821-9BD19F8A7BC2}">
      <dgm:prSet/>
      <dgm:spPr/>
      <dgm:t>
        <a:bodyPr/>
        <a:lstStyle/>
        <a:p>
          <a:endParaRPr lang="de-DE"/>
        </a:p>
      </dgm:t>
    </dgm:pt>
    <dgm:pt modelId="{C0906B4E-D74A-4865-B0DC-C8D53C425F5A}" type="sibTrans" cxnId="{479C4648-78E2-480E-8821-9BD19F8A7BC2}">
      <dgm:prSet/>
      <dgm:spPr/>
      <dgm:t>
        <a:bodyPr/>
        <a:lstStyle/>
        <a:p>
          <a:endParaRPr lang="de-DE"/>
        </a:p>
      </dgm:t>
    </dgm:pt>
    <dgm:pt modelId="{F4737805-B066-4E8C-A389-67C4EB553A8B}">
      <dgm:prSet/>
      <dgm:spPr/>
      <dgm:t>
        <a:bodyPr/>
        <a:lstStyle/>
        <a:p>
          <a:endParaRPr lang="de-DE"/>
        </a:p>
      </dgm:t>
    </dgm:pt>
    <dgm:pt modelId="{12402B2C-48C7-479F-B79F-8AD1915B0C0B}" type="parTrans" cxnId="{CF002763-5E30-47F4-A968-928651975F9D}">
      <dgm:prSet/>
      <dgm:spPr/>
      <dgm:t>
        <a:bodyPr/>
        <a:lstStyle/>
        <a:p>
          <a:endParaRPr lang="de-DE"/>
        </a:p>
      </dgm:t>
    </dgm:pt>
    <dgm:pt modelId="{2EC0F616-A47C-41E8-B959-89F6BA3CF031}" type="sibTrans" cxnId="{CF002763-5E30-47F4-A968-928651975F9D}">
      <dgm:prSet/>
      <dgm:spPr/>
      <dgm:t>
        <a:bodyPr/>
        <a:lstStyle/>
        <a:p>
          <a:endParaRPr lang="de-DE"/>
        </a:p>
      </dgm:t>
    </dgm:pt>
    <dgm:pt modelId="{9CCFEEC3-6CF0-4722-89F1-9C74381981C3}">
      <dgm:prSet/>
      <dgm:spPr/>
      <dgm:t>
        <a:bodyPr/>
        <a:lstStyle/>
        <a:p>
          <a:endParaRPr lang="de-DE" dirty="0">
            <a:solidFill>
              <a:srgbClr val="00388C"/>
            </a:solidFill>
            <a:latin typeface="Arial"/>
            <a:cs typeface="Arial"/>
          </a:endParaRPr>
        </a:p>
      </dgm:t>
    </dgm:pt>
    <dgm:pt modelId="{76D9FFF3-4BED-497E-B31E-6A0764CC0C41}" type="parTrans" cxnId="{06536D7A-0A53-4219-B617-7746F6BAA704}">
      <dgm:prSet/>
      <dgm:spPr/>
      <dgm:t>
        <a:bodyPr/>
        <a:lstStyle/>
        <a:p>
          <a:endParaRPr lang="de-DE"/>
        </a:p>
      </dgm:t>
    </dgm:pt>
    <dgm:pt modelId="{7E51760F-2D00-4195-A970-E7912599AE80}" type="sibTrans" cxnId="{06536D7A-0A53-4219-B617-7746F6BAA704}">
      <dgm:prSet/>
      <dgm:spPr/>
      <dgm:t>
        <a:bodyPr/>
        <a:lstStyle/>
        <a:p>
          <a:endParaRPr lang="de-DE"/>
        </a:p>
      </dgm:t>
    </dgm:pt>
    <dgm:pt modelId="{B473AAD2-ADCB-43BC-8AE5-553415CDE3F8}">
      <dgm:prSet/>
      <dgm:spPr/>
      <dgm:t>
        <a:bodyPr/>
        <a:lstStyle/>
        <a:p>
          <a:endParaRPr lang="de-DE"/>
        </a:p>
      </dgm:t>
    </dgm:pt>
    <dgm:pt modelId="{3C089857-B546-4836-A430-B3966AA01CCF}" type="parTrans" cxnId="{802584DA-C5E6-4519-81F0-C535B047C78E}">
      <dgm:prSet/>
      <dgm:spPr/>
      <dgm:t>
        <a:bodyPr/>
        <a:lstStyle/>
        <a:p>
          <a:endParaRPr lang="de-DE"/>
        </a:p>
      </dgm:t>
    </dgm:pt>
    <dgm:pt modelId="{BB1B513C-4A4C-4EAA-BF8A-F281472DA12D}" type="sibTrans" cxnId="{802584DA-C5E6-4519-81F0-C535B047C78E}">
      <dgm:prSet/>
      <dgm:spPr/>
      <dgm:t>
        <a:bodyPr/>
        <a:lstStyle/>
        <a:p>
          <a:endParaRPr lang="de-DE"/>
        </a:p>
      </dgm:t>
    </dgm:pt>
    <dgm:pt modelId="{1AC26112-ECA7-4270-8BAF-BC805DB36AC8}">
      <dgm:prSet/>
      <dgm:spPr/>
      <dgm:t>
        <a:bodyPr/>
        <a:lstStyle/>
        <a:p>
          <a:endParaRPr lang="de-DE" dirty="0">
            <a:solidFill>
              <a:srgbClr val="00388C"/>
            </a:solidFill>
            <a:latin typeface="Arial"/>
            <a:cs typeface="Arial"/>
          </a:endParaRPr>
        </a:p>
      </dgm:t>
    </dgm:pt>
    <dgm:pt modelId="{D4CACA81-AA2B-4234-AF07-1B471245FAD7}" type="parTrans" cxnId="{5262D6B8-A24D-45BB-BA2E-8C1DBA047B1D}">
      <dgm:prSet/>
      <dgm:spPr/>
      <dgm:t>
        <a:bodyPr/>
        <a:lstStyle/>
        <a:p>
          <a:endParaRPr lang="de-DE"/>
        </a:p>
      </dgm:t>
    </dgm:pt>
    <dgm:pt modelId="{2634F270-D1F9-4D0D-9AE3-BCAD3ED0986D}" type="sibTrans" cxnId="{5262D6B8-A24D-45BB-BA2E-8C1DBA047B1D}">
      <dgm:prSet/>
      <dgm:spPr/>
      <dgm:t>
        <a:bodyPr/>
        <a:lstStyle/>
        <a:p>
          <a:endParaRPr lang="de-DE"/>
        </a:p>
      </dgm:t>
    </dgm:pt>
    <dgm:pt modelId="{6E7B62D1-4741-43D2-970A-7C741F459582}">
      <dgm:prSet/>
      <dgm:spPr/>
      <dgm:t>
        <a:bodyPr/>
        <a:lstStyle/>
        <a:p>
          <a:endParaRPr lang="de-DE"/>
        </a:p>
      </dgm:t>
    </dgm:pt>
    <dgm:pt modelId="{DA10A6B1-02CC-494C-89AA-4B2B4590E5E4}" type="parTrans" cxnId="{CDEC5B0E-D765-4468-A499-386A6CCD3C6F}">
      <dgm:prSet/>
      <dgm:spPr/>
      <dgm:t>
        <a:bodyPr/>
        <a:lstStyle/>
        <a:p>
          <a:endParaRPr lang="de-DE"/>
        </a:p>
      </dgm:t>
    </dgm:pt>
    <dgm:pt modelId="{896EE09B-0371-48E5-B0FC-40EE2DD4F93C}" type="sibTrans" cxnId="{CDEC5B0E-D765-4468-A499-386A6CCD3C6F}">
      <dgm:prSet/>
      <dgm:spPr/>
      <dgm:t>
        <a:bodyPr/>
        <a:lstStyle/>
        <a:p>
          <a:endParaRPr lang="de-DE"/>
        </a:p>
      </dgm:t>
    </dgm:pt>
    <dgm:pt modelId="{CE1B96D0-6ACA-4357-8F20-CFF603887E15}">
      <dgm:prSet/>
      <dgm:spPr/>
      <dgm:t>
        <a:bodyPr/>
        <a:lstStyle/>
        <a:p>
          <a:endParaRPr lang="de-DE" dirty="0">
            <a:solidFill>
              <a:srgbClr val="00388C"/>
            </a:solidFill>
            <a:latin typeface="Arial"/>
            <a:cs typeface="Arial"/>
          </a:endParaRPr>
        </a:p>
      </dgm:t>
    </dgm:pt>
    <dgm:pt modelId="{AE584883-9237-49A5-9B27-BF3A2C4E968C}" type="parTrans" cxnId="{E8248B36-7017-45EF-AB4C-F91F00FF6925}">
      <dgm:prSet/>
      <dgm:spPr/>
      <dgm:t>
        <a:bodyPr/>
        <a:lstStyle/>
        <a:p>
          <a:endParaRPr lang="de-DE"/>
        </a:p>
      </dgm:t>
    </dgm:pt>
    <dgm:pt modelId="{EEA07A8C-9131-4674-95DA-6BD82018DAF4}" type="sibTrans" cxnId="{E8248B36-7017-45EF-AB4C-F91F00FF6925}">
      <dgm:prSet/>
      <dgm:spPr/>
      <dgm:t>
        <a:bodyPr/>
        <a:lstStyle/>
        <a:p>
          <a:endParaRPr lang="de-DE"/>
        </a:p>
      </dgm:t>
    </dgm:pt>
    <dgm:pt modelId="{75832E6D-0C85-42E1-AA02-6C6A9848D9B9}">
      <dgm:prSet/>
      <dgm:spPr/>
      <dgm:t>
        <a:bodyPr/>
        <a:lstStyle/>
        <a:p>
          <a:endParaRPr lang="de-DE"/>
        </a:p>
      </dgm:t>
    </dgm:pt>
    <dgm:pt modelId="{AF36445C-1D08-476A-95EA-353093628007}" type="parTrans" cxnId="{DA8F50B5-3222-4C48-8DB5-E5D0568CF537}">
      <dgm:prSet/>
      <dgm:spPr/>
      <dgm:t>
        <a:bodyPr/>
        <a:lstStyle/>
        <a:p>
          <a:endParaRPr lang="de-DE"/>
        </a:p>
      </dgm:t>
    </dgm:pt>
    <dgm:pt modelId="{AEB32425-FEFE-496B-9778-9DEBCF3B17E8}" type="sibTrans" cxnId="{DA8F50B5-3222-4C48-8DB5-E5D0568CF537}">
      <dgm:prSet/>
      <dgm:spPr/>
      <dgm:t>
        <a:bodyPr/>
        <a:lstStyle/>
        <a:p>
          <a:endParaRPr lang="de-DE"/>
        </a:p>
      </dgm:t>
    </dgm:pt>
    <dgm:pt modelId="{94E1AB31-7127-4795-A0DB-CD50E2D1D573}" type="pres">
      <dgm:prSet presAssocID="{0EFA9A23-2A32-40F9-8974-4C865259CAA4}" presName="Name0" presStyleCnt="0">
        <dgm:presLayoutVars>
          <dgm:chMax val="2"/>
          <dgm:chPref val="2"/>
          <dgm:animLvl val="lvl"/>
        </dgm:presLayoutVars>
      </dgm:prSet>
      <dgm:spPr/>
    </dgm:pt>
    <dgm:pt modelId="{81A1F938-1F59-45A8-80D7-A92F0E0975DF}" type="pres">
      <dgm:prSet presAssocID="{0EFA9A23-2A32-40F9-8974-4C865259CAA4}" presName="LeftText" presStyleLbl="revTx" presStyleIdx="0" presStyleCnt="0">
        <dgm:presLayoutVars>
          <dgm:bulletEnabled val="1"/>
        </dgm:presLayoutVars>
      </dgm:prSet>
      <dgm:spPr/>
    </dgm:pt>
    <dgm:pt modelId="{28FF5841-49E4-4857-911A-BCF7CCA2C59E}" type="pres">
      <dgm:prSet presAssocID="{0EFA9A23-2A32-40F9-8974-4C865259CAA4}" presName="LeftNode" presStyleLbl="bgImgPlace1" presStyleIdx="0" presStyleCnt="2" custLinFactNeighborX="12582" custLinFactNeighborY="1674">
        <dgm:presLayoutVars>
          <dgm:chMax val="2"/>
          <dgm:chPref val="2"/>
        </dgm:presLayoutVars>
      </dgm:prSet>
      <dgm:spPr/>
    </dgm:pt>
    <dgm:pt modelId="{559DE98C-DA71-44DF-965E-BDD9C6D5DA44}" type="pres">
      <dgm:prSet presAssocID="{0EFA9A23-2A32-40F9-8974-4C865259CAA4}" presName="RightText" presStyleLbl="revTx" presStyleIdx="0" presStyleCnt="0">
        <dgm:presLayoutVars>
          <dgm:bulletEnabled val="1"/>
        </dgm:presLayoutVars>
      </dgm:prSet>
      <dgm:spPr/>
    </dgm:pt>
    <dgm:pt modelId="{F79FBDB4-0354-4C43-9165-83DC0C8B9739}" type="pres">
      <dgm:prSet presAssocID="{0EFA9A23-2A32-40F9-8974-4C865259CAA4}" presName="RightNode" presStyleLbl="bgImgPlace1" presStyleIdx="1" presStyleCnt="2" custAng="0" custScaleX="99133" custScaleY="101091" custLinFactNeighborX="12498" custLinFactNeighborY="2417">
        <dgm:presLayoutVars>
          <dgm:chMax val="0"/>
          <dgm:chPref val="0"/>
        </dgm:presLayoutVars>
      </dgm:prSet>
      <dgm:spPr/>
    </dgm:pt>
    <dgm:pt modelId="{54B0A932-1A19-4BA7-A4DA-2DF5C161A219}" type="pres">
      <dgm:prSet presAssocID="{0EFA9A23-2A32-40F9-8974-4C865259CAA4}" presName="TopArrow" presStyleLbl="node1" presStyleIdx="0" presStyleCnt="2" custAng="197110" custLinFactNeighborX="10605" custLinFactNeighborY="-11808"/>
      <dgm:spPr>
        <a:solidFill>
          <a:srgbClr val="C00000"/>
        </a:solidFill>
      </dgm:spPr>
    </dgm:pt>
    <dgm:pt modelId="{E62C3953-3AAE-4CED-BB00-AFA662D628A9}" type="pres">
      <dgm:prSet presAssocID="{0EFA9A23-2A32-40F9-8974-4C865259CAA4}" presName="BottomArrow" presStyleLbl="node1" presStyleIdx="1" presStyleCnt="2" custAng="269430" custLinFactNeighborX="212" custLinFactNeighborY="21285"/>
      <dgm:spPr>
        <a:solidFill>
          <a:srgbClr val="0A2E91"/>
        </a:solidFill>
      </dgm:spPr>
    </dgm:pt>
  </dgm:ptLst>
  <dgm:cxnLst>
    <dgm:cxn modelId="{CDEC5B0E-D765-4468-A499-386A6CCD3C6F}" srcId="{9CCFEEC3-6CF0-4722-89F1-9C74381981C3}" destId="{6E7B62D1-4741-43D2-970A-7C741F459582}" srcOrd="2" destOrd="0" parTransId="{DA10A6B1-02CC-494C-89AA-4B2B4590E5E4}" sibTransId="{896EE09B-0371-48E5-B0FC-40EE2DD4F93C}"/>
    <dgm:cxn modelId="{DEC04110-0F1F-41AA-8160-405CB0970C5E}" srcId="{0EFA9A23-2A32-40F9-8974-4C865259CAA4}" destId="{92092BEF-97E6-4D4A-A383-7956839990AB}" srcOrd="1" destOrd="0" parTransId="{A1A353F1-49BB-45AC-A1D6-52E5FC69F85F}" sibTransId="{52F591D8-E11C-4117-A257-E2C6E1DD45F3}"/>
    <dgm:cxn modelId="{1F33B825-C023-4898-84FC-8776D15F3559}" srcId="{0EFA9A23-2A32-40F9-8974-4C865259CAA4}" destId="{EA65E0DB-92A3-49F7-A815-91C5F53FD8D3}" srcOrd="3" destOrd="0" parTransId="{84232E3E-A4A7-4C5E-A34F-1753B98D4638}" sibTransId="{1310C862-CFA5-4E16-96C9-8354FD385A23}"/>
    <dgm:cxn modelId="{8CACAF29-CB09-44D1-9AC7-68B2F48EDEC5}" srcId="{0EFA9A23-2A32-40F9-8974-4C865259CAA4}" destId="{EA369C46-DF43-4F7E-BBA9-B64E4D7D8C32}" srcOrd="2" destOrd="0" parTransId="{AE65899A-6A89-4424-BD29-CE4B821A499F}" sibTransId="{D3074EBB-B8A9-450F-AB0F-9EA4C0D0AFB8}"/>
    <dgm:cxn modelId="{88651E31-5487-4D50-B6A2-E51CEF7FC80E}" type="presOf" srcId="{0EFA9A23-2A32-40F9-8974-4C865259CAA4}" destId="{94E1AB31-7127-4795-A0DB-CD50E2D1D573}" srcOrd="0" destOrd="0" presId="urn:microsoft.com/office/officeart/2009/layout/ReverseList"/>
    <dgm:cxn modelId="{E8248B36-7017-45EF-AB4C-F91F00FF6925}" srcId="{9CCFEEC3-6CF0-4722-89F1-9C74381981C3}" destId="{CE1B96D0-6ACA-4357-8F20-CFF603887E15}" srcOrd="3" destOrd="0" parTransId="{AE584883-9237-49A5-9B27-BF3A2C4E968C}" sibTransId="{EEA07A8C-9131-4674-95DA-6BD82018DAF4}"/>
    <dgm:cxn modelId="{07ACA262-0E4A-4BC6-A6CA-7E2F07D63E77}" type="presOf" srcId="{92092BEF-97E6-4D4A-A383-7956839990AB}" destId="{559DE98C-DA71-44DF-965E-BDD9C6D5DA44}" srcOrd="0" destOrd="0" presId="urn:microsoft.com/office/officeart/2009/layout/ReverseList"/>
    <dgm:cxn modelId="{CF002763-5E30-47F4-A968-928651975F9D}" srcId="{EA65E0DB-92A3-49F7-A815-91C5F53FD8D3}" destId="{F4737805-B066-4E8C-A389-67C4EB553A8B}" srcOrd="1" destOrd="0" parTransId="{12402B2C-48C7-479F-B79F-8AD1915B0C0B}" sibTransId="{2EC0F616-A47C-41E8-B959-89F6BA3CF031}"/>
    <dgm:cxn modelId="{479C4648-78E2-480E-8821-9BD19F8A7BC2}" srcId="{EA65E0DB-92A3-49F7-A815-91C5F53FD8D3}" destId="{DC13FDAF-86C7-4B68-AA51-E0053216ACE1}" srcOrd="0" destOrd="0" parTransId="{DEEFBE8B-3FA0-4E49-B495-4477393DC0A6}" sibTransId="{C0906B4E-D74A-4865-B0DC-C8D53C425F5A}"/>
    <dgm:cxn modelId="{06536D7A-0A53-4219-B617-7746F6BAA704}" srcId="{0EFA9A23-2A32-40F9-8974-4C865259CAA4}" destId="{9CCFEEC3-6CF0-4722-89F1-9C74381981C3}" srcOrd="4" destOrd="0" parTransId="{76D9FFF3-4BED-497E-B31E-6A0764CC0C41}" sibTransId="{7E51760F-2D00-4195-A970-E7912599AE80}"/>
    <dgm:cxn modelId="{768C5B86-767E-4898-970D-2BBECCF1DCA2}" type="presOf" srcId="{92092BEF-97E6-4D4A-A383-7956839990AB}" destId="{F79FBDB4-0354-4C43-9165-83DC0C8B9739}" srcOrd="1" destOrd="0" presId="urn:microsoft.com/office/officeart/2009/layout/ReverseList"/>
    <dgm:cxn modelId="{49488B98-E455-4195-A7DB-F38BCDEDD66D}" type="presOf" srcId="{32251F8C-6558-4A13-BA68-DB83089BC8C0}" destId="{81A1F938-1F59-45A8-80D7-A92F0E0975DF}" srcOrd="0" destOrd="0" presId="urn:microsoft.com/office/officeart/2009/layout/ReverseList"/>
    <dgm:cxn modelId="{DA8F50B5-3222-4C48-8DB5-E5D0568CF537}" srcId="{9CCFEEC3-6CF0-4722-89F1-9C74381981C3}" destId="{75832E6D-0C85-42E1-AA02-6C6A9848D9B9}" srcOrd="4" destOrd="0" parTransId="{AF36445C-1D08-476A-95EA-353093628007}" sibTransId="{AEB32425-FEFE-496B-9778-9DEBCF3B17E8}"/>
    <dgm:cxn modelId="{5262D6B8-A24D-45BB-BA2E-8C1DBA047B1D}" srcId="{9CCFEEC3-6CF0-4722-89F1-9C74381981C3}" destId="{1AC26112-ECA7-4270-8BAF-BC805DB36AC8}" srcOrd="1" destOrd="0" parTransId="{D4CACA81-AA2B-4234-AF07-1B471245FAD7}" sibTransId="{2634F270-D1F9-4D0D-9AE3-BCAD3ED0986D}"/>
    <dgm:cxn modelId="{802584DA-C5E6-4519-81F0-C535B047C78E}" srcId="{9CCFEEC3-6CF0-4722-89F1-9C74381981C3}" destId="{B473AAD2-ADCB-43BC-8AE5-553415CDE3F8}" srcOrd="0" destOrd="0" parTransId="{3C089857-B546-4836-A430-B3966AA01CCF}" sibTransId="{BB1B513C-4A4C-4EAA-BF8A-F281472DA12D}"/>
    <dgm:cxn modelId="{18CF46DE-BD31-40AC-AEF1-6181E065C97B}" type="presOf" srcId="{32251F8C-6558-4A13-BA68-DB83089BC8C0}" destId="{28FF5841-49E4-4857-911A-BCF7CCA2C59E}" srcOrd="1" destOrd="0" presId="urn:microsoft.com/office/officeart/2009/layout/ReverseList"/>
    <dgm:cxn modelId="{1622DDE3-7E5E-4893-822A-F0FC5B338F7E}" srcId="{0EFA9A23-2A32-40F9-8974-4C865259CAA4}" destId="{32251F8C-6558-4A13-BA68-DB83089BC8C0}" srcOrd="0" destOrd="0" parTransId="{7B36F468-1DC8-4DCD-BDD5-0791A708B3D8}" sibTransId="{A6DAC585-5718-474B-9D70-815C077E649A}"/>
    <dgm:cxn modelId="{FC079F0C-B077-49F6-88D9-4D1454D074C3}" type="presParOf" srcId="{94E1AB31-7127-4795-A0DB-CD50E2D1D573}" destId="{81A1F938-1F59-45A8-80D7-A92F0E0975DF}" srcOrd="0" destOrd="0" presId="urn:microsoft.com/office/officeart/2009/layout/ReverseList"/>
    <dgm:cxn modelId="{3C495A26-64BC-454A-AE88-8CC7EBB0D6A8}" type="presParOf" srcId="{94E1AB31-7127-4795-A0DB-CD50E2D1D573}" destId="{28FF5841-49E4-4857-911A-BCF7CCA2C59E}" srcOrd="1" destOrd="0" presId="urn:microsoft.com/office/officeart/2009/layout/ReverseList"/>
    <dgm:cxn modelId="{DAF3113F-A10D-4BA9-A307-D3D9EC9A34EE}" type="presParOf" srcId="{94E1AB31-7127-4795-A0DB-CD50E2D1D573}" destId="{559DE98C-DA71-44DF-965E-BDD9C6D5DA44}" srcOrd="2" destOrd="0" presId="urn:microsoft.com/office/officeart/2009/layout/ReverseList"/>
    <dgm:cxn modelId="{0FCE6CAE-B092-41B8-8EE3-B502891A89EA}" type="presParOf" srcId="{94E1AB31-7127-4795-A0DB-CD50E2D1D573}" destId="{F79FBDB4-0354-4C43-9165-83DC0C8B9739}" srcOrd="3" destOrd="0" presId="urn:microsoft.com/office/officeart/2009/layout/ReverseList"/>
    <dgm:cxn modelId="{649C54A1-CD1A-47BE-9DB4-967BDD638E01}" type="presParOf" srcId="{94E1AB31-7127-4795-A0DB-CD50E2D1D573}" destId="{54B0A932-1A19-4BA7-A4DA-2DF5C161A219}" srcOrd="4" destOrd="0" presId="urn:microsoft.com/office/officeart/2009/layout/ReverseList"/>
    <dgm:cxn modelId="{07BF4916-0C84-42CE-AE85-B72C818CA6BA}" type="presParOf" srcId="{94E1AB31-7127-4795-A0DB-CD50E2D1D573}" destId="{E62C3953-3AAE-4CED-BB00-AFA662D628A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F5841-49E4-4857-911A-BCF7CCA2C59E}">
      <dsp:nvSpPr>
        <dsp:cNvPr id="0" name=""/>
        <dsp:cNvSpPr/>
      </dsp:nvSpPr>
      <dsp:spPr>
        <a:xfrm rot="16200000">
          <a:off x="1933478" y="1136400"/>
          <a:ext cx="2323972" cy="1420193"/>
        </a:xfrm>
        <a:prstGeom prst="round2SameRect">
          <a:avLst>
            <a:gd name="adj1" fmla="val 16670"/>
            <a:gd name="adj2" fmla="val 0"/>
          </a:avLst>
        </a:prstGeom>
        <a:solidFill>
          <a:srgbClr val="0A2E91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 dirty="0">
            <a:solidFill>
              <a:schemeClr val="tx2"/>
            </a:solidFill>
            <a:latin typeface="72 Black" panose="020B0A04030603020204" pitchFamily="34" charset="0"/>
            <a:cs typeface="72 Black" panose="020B0A0403060302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72 Black" panose="020B0A04030603020204" pitchFamily="34" charset="0"/>
            </a:rPr>
            <a:t>EURES portal</a:t>
          </a:r>
        </a:p>
      </dsp:txBody>
      <dsp:txXfrm rot="5400000">
        <a:off x="2454709" y="753852"/>
        <a:ext cx="1350852" cy="2185290"/>
      </dsp:txXfrm>
    </dsp:sp>
    <dsp:sp modelId="{F79FBDB4-0354-4C43-9165-83DC0C8B9739}">
      <dsp:nvSpPr>
        <dsp:cNvPr id="0" name=""/>
        <dsp:cNvSpPr/>
      </dsp:nvSpPr>
      <dsp:spPr>
        <a:xfrm rot="5400000">
          <a:off x="3404289" y="1159824"/>
          <a:ext cx="2349326" cy="1407880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b="1" kern="1200" dirty="0">
            <a:solidFill>
              <a:schemeClr val="tx2"/>
            </a:solidFill>
            <a:latin typeface="72 Black" panose="020B0A04030603020204" pitchFamily="34" charset="0"/>
            <a:cs typeface="72 Black" panose="020B0A0403060302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  <a:latin typeface="+mn-lt"/>
              <a:cs typeface="72 Black" panose="020B0A04030603020204" pitchFamily="34" charset="0"/>
            </a:rPr>
            <a:t>1.000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  <a:latin typeface="+mn-lt"/>
              <a:cs typeface="72 Black" panose="020B0A04030603020204" pitchFamily="34" charset="0"/>
            </a:rPr>
            <a:t>EURES </a:t>
          </a:r>
          <a:r>
            <a:rPr lang="de-DE" sz="2400" b="1" kern="1200" dirty="0" err="1">
              <a:solidFill>
                <a:schemeClr val="bg1"/>
              </a:solidFill>
              <a:latin typeface="+mn-lt"/>
              <a:cs typeface="72 Black" panose="020B0A04030603020204" pitchFamily="34" charset="0"/>
            </a:rPr>
            <a:t>Advisors</a:t>
          </a:r>
          <a:endParaRPr lang="de-DE" sz="2800" b="1" kern="1200" dirty="0">
            <a:solidFill>
              <a:schemeClr val="bg1"/>
            </a:solidFill>
            <a:latin typeface="+mn-lt"/>
            <a:cs typeface="72 Black" panose="020B0A04030603020204" pitchFamily="34" charset="0"/>
          </a:endParaRPr>
        </a:p>
      </dsp:txBody>
      <dsp:txXfrm rot="-5400000">
        <a:off x="3875012" y="757841"/>
        <a:ext cx="1339141" cy="2211848"/>
      </dsp:txXfrm>
    </dsp:sp>
    <dsp:sp modelId="{54B0A932-1A19-4BA7-A4DA-2DF5C161A219}">
      <dsp:nvSpPr>
        <dsp:cNvPr id="0" name=""/>
        <dsp:cNvSpPr/>
      </dsp:nvSpPr>
      <dsp:spPr>
        <a:xfrm rot="197110">
          <a:off x="3074080" y="-175302"/>
          <a:ext cx="1484681" cy="14846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C3953-3AAE-4CED-BB00-AFA662D628A9}">
      <dsp:nvSpPr>
        <dsp:cNvPr id="0" name=""/>
        <dsp:cNvSpPr/>
      </dsp:nvSpPr>
      <dsp:spPr>
        <a:xfrm rot="11069430">
          <a:off x="2919777" y="2446216"/>
          <a:ext cx="1484681" cy="14846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A2E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2414C-B510-4C71-B645-063900C74E8E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47FD-2741-4917-9F82-5B2AC901072B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8293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089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127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531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08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37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1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75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04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35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8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48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0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820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03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B884-1FDB-EFCA-FC43-E84E4BFF9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4EF9A-A868-E744-F667-5E0E235B8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B920-901D-783A-FB11-6561AE8E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501AB-792B-EF23-2C01-1DDD52BF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0A7BB-EC60-B05D-D8C9-56C4F0A9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1387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6C55-21FF-03F5-377F-3C977942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018D8-AC5A-ED97-F5CB-9ACC5C51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45E4F-012B-C238-AF3F-3D54CA8C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248B-8B35-8807-6AF2-3C020F77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A4889-B8C5-71DE-0DF9-B0FACE3B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172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5FCF2-A3B7-DC21-239A-4B64FDD6E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E5E6C-99DA-0CEF-6427-019148D30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9F797-5CBA-BC53-BE53-177F6C15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E548-F2C9-C60A-7C8F-8A8C06F9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68C7A-F3B1-AE51-ADDD-80FD2B5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4613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8AA9-C7EA-0D6E-2EBB-152D2435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C1DF-0C1D-17EA-4CA1-00F335F3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83E31-0288-7C6D-0BD8-DCF0ACB9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A981-5EFF-5DA2-9F45-2E5299EB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3D16-D226-4DB8-71DC-A07FCC33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999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BBA5-BB08-57B4-240B-702CB9E4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DC0B2-6389-A321-F415-74573690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49F40-006B-E25B-9E83-54B82A18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3284-8BBB-64AA-A096-9E9FA205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99FCF-1A20-6490-55EB-E9E8EDA7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3100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DFD7-7D8A-7D15-8804-CE78F05F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85AAD-0482-E8F4-C514-DE89F875C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6F569-B587-BE3B-1065-08548C0C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5589C-66F6-70B9-0FD2-9C762D19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5075F-F91C-61B9-4DD3-24F4CD36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78D05-080A-93B3-F257-49762CD1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335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A7EF-694C-F009-D124-D9803E8E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9C1AC-20A0-77FE-9F67-CB4EB6525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F6E06-04EE-4C44-0B0A-44DE51B8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5B948-5C0E-C7B8-371A-788FA458E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9A1A8-C58E-80A7-4DCB-72CEF6788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7BDE73-3B5C-0E27-9FBB-CF34C8F1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A6B21-DEB4-BFC0-1C21-96C97451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B0B57-7954-471B-98C5-BCC89C97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3948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EF43-5732-EC19-528E-2A1B3907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DF6F9-213C-15DE-92E2-230A7710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5EB18-5CA9-C8C8-AA30-E1479AC3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07D7A-323C-1692-B0D6-2E196E87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96932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B1BF5-1298-29A5-2570-22DE7448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76FB6-D490-E66D-00A6-2D80A19E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7DF66-66AE-8E9C-3ABF-2A074CA5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6109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8AD7-BE22-F263-E908-2AD75BC3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34AD-0F31-CB42-3620-E0113B43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6ECF7-8602-9816-2ABE-F3C097A6F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EBAD-3BA4-F955-2FD1-D2F88143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E68A5-3239-E3CB-56C4-81852B6E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4B71E-0891-74E7-33F6-786F9595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171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B83B-10C2-DAE4-8EA0-18D67C9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FD2E9-FD22-C9EA-4DDD-84E573406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5864C-4252-F0C0-2DCE-A893C7FB3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578C5-ACFB-DC54-52F6-08AFCBEF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1A0C2-08F8-D891-5577-C5E1EDFC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6574-C471-95C7-E0DC-49AD92CC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3033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A314D-1615-ACAF-B8FB-D3E21D1C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3ECE9-3E05-DD2D-960B-575A1D4D8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248C6-B9DE-54D0-7815-1EFF417CE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D4A03-A787-3A8A-7D1A-D5C5D1502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2B5F-FD87-4DDE-66DB-933497B3D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9789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Data" Target="../diagrams/data1.xml"/><Relationship Id="rId5" Type="http://schemas.openxmlformats.org/officeDocument/2006/relationships/image" Target="../media/image6.png"/><Relationship Id="rId15" Type="http://schemas.microsoft.com/office/2007/relationships/diagramDrawing" Target="../diagrams/drawing1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jpg"/><Relationship Id="rId14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youtube.com/watch?v=CysTXD0Xku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hyperlink" Target="https://www.youtube.com/watch?v=qv9HGRaBM9k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entimeter.com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europa.eu/eures/portal/org/country-partner?lang=de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emf"/><Relationship Id="rId5" Type="http://schemas.openxmlformats.org/officeDocument/2006/relationships/image" Target="../media/image4.png"/><Relationship Id="rId10" Type="http://schemas.openxmlformats.org/officeDocument/2006/relationships/image" Target="../media/image19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0AA2CD-3564-A3D4-2F6A-92BEF1E29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4"/>
          <a:stretch/>
        </p:blipFill>
        <p:spPr>
          <a:xfrm>
            <a:off x="1" y="2607516"/>
            <a:ext cx="12191999" cy="1002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519435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758"/>
            <a:ext cx="12326348" cy="2443430"/>
          </a:xfrm>
        </p:spPr>
        <p:txBody>
          <a:bodyPr>
            <a:normAutofit/>
          </a:bodyPr>
          <a:lstStyle/>
          <a:p>
            <a:pPr algn="ctr"/>
            <a:r>
              <a:rPr lang="sr-Latn-ME" sz="66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Montenegro towards EU:</a:t>
            </a:r>
            <a:br>
              <a:rPr lang="sr-Latn-ME" sz="66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ME" sz="66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 Force Mobility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299AB-26D3-AB57-B38F-E53C6FD39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A469F-5A17-F7AC-F434-E77309583F96}"/>
              </a:ext>
            </a:extLst>
          </p:cNvPr>
          <p:cNvSpPr txBox="1"/>
          <p:nvPr/>
        </p:nvSpPr>
        <p:spPr>
          <a:xfrm>
            <a:off x="0" y="3852386"/>
            <a:ext cx="1217307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4400" b="1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3:</a:t>
            </a:r>
            <a:r>
              <a:rPr lang="de-DE" sz="4400" dirty="0">
                <a:solidFill>
                  <a:srgbClr val="0A2F8E"/>
                </a:solidFill>
              </a:rPr>
              <a:t>The EURES Network: a mobility network</a:t>
            </a:r>
            <a:endParaRPr lang="sr-Latn-ME" sz="4400" b="1" dirty="0">
              <a:solidFill>
                <a:srgbClr val="0A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Latn-ME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ME" sz="2400" b="1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 </a:t>
            </a:r>
            <a:r>
              <a:rPr lang="sr-Latn-M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Nathalie Rivault,</a:t>
            </a:r>
          </a:p>
          <a:p>
            <a:pPr algn="ctr"/>
            <a:r>
              <a:rPr lang="sr-Latn-ME" sz="2000" b="1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National</a:t>
            </a:r>
            <a:r>
              <a:rPr lang="sr-Latn-ME" sz="24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office in Federal employment agency (BA),</a:t>
            </a:r>
            <a:r>
              <a:rPr lang="sr-Latn-ME" sz="24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  <a:endParaRPr lang="sr-Latn-ME" sz="2000" b="1" dirty="0">
              <a:solidFill>
                <a:srgbClr val="0A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0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191018-C67A-A450-94AB-EFAC4094E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95" y="732310"/>
            <a:ext cx="549271" cy="366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65BCB1-C9DF-8FB5-A109-8646A98F6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51" y="732310"/>
            <a:ext cx="574720" cy="365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BA180-1CC6-D528-BA05-89E2BE1CD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21" y="748618"/>
            <a:ext cx="582206" cy="349627"/>
          </a:xfrm>
          <a:prstGeom prst="rect">
            <a:avLst/>
          </a:prstGeom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EF04A0D5-8FA5-6315-EA82-C8E0445C6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77" y="732310"/>
            <a:ext cx="790347" cy="395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8BE2E1-6610-1DA5-F927-C9BFDF6B1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73332">
            <a:off x="8461611" y="2520080"/>
            <a:ext cx="673578" cy="81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5140AE-DFEE-510C-1A6C-8124BCAD1207}"/>
              </a:ext>
            </a:extLst>
          </p:cNvPr>
          <p:cNvSpPr/>
          <p:nvPr/>
        </p:nvSpPr>
        <p:spPr>
          <a:xfrm>
            <a:off x="5577888" y="618630"/>
            <a:ext cx="5319165" cy="5379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DDA902-4476-C1F7-5602-31EAADB72346}"/>
              </a:ext>
            </a:extLst>
          </p:cNvPr>
          <p:cNvSpPr txBox="1"/>
          <p:nvPr/>
        </p:nvSpPr>
        <p:spPr>
          <a:xfrm>
            <a:off x="959411" y="448413"/>
            <a:ext cx="10914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EURES combines effectively the portal´s  functionalities with human expertise</a:t>
            </a:r>
            <a:endParaRPr lang="sr-Latn-ME" sz="3600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32B5826-38EE-FFBC-C41B-095653974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835872"/>
              </p:ext>
            </p:extLst>
          </p:nvPr>
        </p:nvGraphicFramePr>
        <p:xfrm>
          <a:off x="2073564" y="1755926"/>
          <a:ext cx="7312076" cy="361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" name="Grafik 9">
            <a:extLst>
              <a:ext uri="{FF2B5EF4-FFF2-40B4-BE49-F238E27FC236}">
                <a16:creationId xmlns:a16="http://schemas.microsoft.com/office/drawing/2014/main" id="{00F99012-615D-C5D8-F133-7B97436770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0970" y="1477527"/>
            <a:ext cx="4077729" cy="4687260"/>
          </a:xfrm>
          <a:prstGeom prst="rect">
            <a:avLst/>
          </a:prstGeom>
        </p:spPr>
      </p:pic>
      <p:pic>
        <p:nvPicPr>
          <p:cNvPr id="22" name="Grafik 10">
            <a:extLst>
              <a:ext uri="{FF2B5EF4-FFF2-40B4-BE49-F238E27FC236}">
                <a16:creationId xmlns:a16="http://schemas.microsoft.com/office/drawing/2014/main" id="{DD8EAB5D-2A99-796C-5D7B-2A51F98175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7791" y="1382286"/>
            <a:ext cx="3520758" cy="4855664"/>
          </a:xfrm>
          <a:prstGeom prst="rect">
            <a:avLst/>
          </a:prstGeom>
        </p:spPr>
      </p:pic>
      <p:sp>
        <p:nvSpPr>
          <p:cNvPr id="23" name="Textfeld 11">
            <a:extLst>
              <a:ext uri="{FF2B5EF4-FFF2-40B4-BE49-F238E27FC236}">
                <a16:creationId xmlns:a16="http://schemas.microsoft.com/office/drawing/2014/main" id="{BEEB2EC6-B000-62F7-7EF5-1226E65BD7CF}"/>
              </a:ext>
            </a:extLst>
          </p:cNvPr>
          <p:cNvSpPr txBox="1"/>
          <p:nvPr/>
        </p:nvSpPr>
        <p:spPr>
          <a:xfrm>
            <a:off x="1105715" y="1698191"/>
            <a:ext cx="27706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Self-information on working and living conditions</a:t>
            </a:r>
          </a:p>
          <a:p>
            <a:endParaRPr lang="de-DE" sz="2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1.000.000</a:t>
            </a:r>
            <a:r>
              <a:rPr lang="sr-Latn-M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profiles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2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4.000.000 </a:t>
            </a:r>
            <a:r>
              <a:rPr lang="de-DE" sz="2000" b="1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vacancies</a:t>
            </a:r>
            <a:endParaRPr lang="de-DE" sz="2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2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</a:t>
            </a:r>
            <a:r>
              <a:rPr lang="de-DE" sz="2000" b="1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EURES counsellors</a:t>
            </a:r>
            <a:endParaRPr lang="de-DE" sz="2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2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with EUROPASS</a:t>
            </a:r>
          </a:p>
        </p:txBody>
      </p:sp>
      <p:sp>
        <p:nvSpPr>
          <p:cNvPr id="12" name="Textfeld 7">
            <a:extLst>
              <a:ext uri="{FF2B5EF4-FFF2-40B4-BE49-F238E27FC236}">
                <a16:creationId xmlns:a16="http://schemas.microsoft.com/office/drawing/2014/main" id="{86E10EC5-35F4-DE95-D2DB-CA57CBB32810}"/>
              </a:ext>
            </a:extLst>
          </p:cNvPr>
          <p:cNvSpPr txBox="1"/>
          <p:nvPr/>
        </p:nvSpPr>
        <p:spPr>
          <a:xfrm>
            <a:off x="7816745" y="1616687"/>
            <a:ext cx="38737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freedom of movement and living and working conditions</a:t>
            </a:r>
            <a:b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2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Duties and rights</a:t>
            </a:r>
          </a:p>
          <a:p>
            <a:endParaRPr lang="de-DE" sz="2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Referral advice to organisations that provide support in cases of conflict </a:t>
            </a:r>
          </a:p>
          <a:p>
            <a:endParaRPr lang="de-DE" sz="2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 support and </a:t>
            </a:r>
            <a:r>
              <a:rPr lang="de-DE" sz="2000" b="1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referrals</a:t>
            </a:r>
            <a:endParaRPr lang="de-DE" sz="2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funding programmes </a:t>
            </a:r>
          </a:p>
        </p:txBody>
      </p:sp>
    </p:spTree>
    <p:extLst>
      <p:ext uri="{BB962C8B-B14F-4D97-AF65-F5344CB8AC3E}">
        <p14:creationId xmlns:p14="http://schemas.microsoft.com/office/powerpoint/2010/main" val="338039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411602E0-475D-55A2-A3A4-ED6FC784586A}"/>
              </a:ext>
            </a:extLst>
          </p:cNvPr>
          <p:cNvSpPr txBox="1">
            <a:spLocks/>
          </p:cNvSpPr>
          <p:nvPr/>
        </p:nvSpPr>
        <p:spPr>
          <a:xfrm>
            <a:off x="1706537" y="292661"/>
            <a:ext cx="9465320" cy="1050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Font typeface="Arial"/>
              <a:buNone/>
            </a:pPr>
            <a:r>
              <a:rPr lang="de-DE" sz="360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/>
              </a:rPr>
              <a:t>EURES services: for employers and jobseekers </a:t>
            </a:r>
            <a:endParaRPr lang="de-DE" sz="3600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/>
            </a:endParaRPr>
          </a:p>
        </p:txBody>
      </p:sp>
      <p:pic>
        <p:nvPicPr>
          <p:cNvPr id="34" name="Grafik 10">
            <a:extLst>
              <a:ext uri="{FF2B5EF4-FFF2-40B4-BE49-F238E27FC236}">
                <a16:creationId xmlns:a16="http://schemas.microsoft.com/office/drawing/2014/main" id="{3F7C5301-588D-A862-990F-453A3948E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417" b="22444"/>
          <a:stretch/>
        </p:blipFill>
        <p:spPr>
          <a:xfrm>
            <a:off x="753554" y="1349957"/>
            <a:ext cx="10877150" cy="37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3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725E2-513C-823D-331C-1E89B799D6E2}"/>
              </a:ext>
            </a:extLst>
          </p:cNvPr>
          <p:cNvSpPr txBox="1"/>
          <p:nvPr/>
        </p:nvSpPr>
        <p:spPr>
          <a:xfrm>
            <a:off x="1083297" y="504745"/>
            <a:ext cx="102176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the beneficiaries speak about EURES services themselves</a:t>
            </a:r>
          </a:p>
        </p:txBody>
      </p:sp>
      <p:pic>
        <p:nvPicPr>
          <p:cNvPr id="7" name="Grafik 4">
            <a:hlinkClick r:id="rId10"/>
            <a:extLst>
              <a:ext uri="{FF2B5EF4-FFF2-40B4-BE49-F238E27FC236}">
                <a16:creationId xmlns:a16="http://schemas.microsoft.com/office/drawing/2014/main" id="{EDA3F587-9D7F-29AA-7318-8BFEF1B9A9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8525" y="2421106"/>
            <a:ext cx="4925735" cy="2980887"/>
          </a:xfrm>
          <a:prstGeom prst="rect">
            <a:avLst/>
          </a:prstGeom>
        </p:spPr>
      </p:pic>
      <p:pic>
        <p:nvPicPr>
          <p:cNvPr id="8" name="Grafik 9">
            <a:hlinkClick r:id="rId12"/>
            <a:extLst>
              <a:ext uri="{FF2B5EF4-FFF2-40B4-BE49-F238E27FC236}">
                <a16:creationId xmlns:a16="http://schemas.microsoft.com/office/drawing/2014/main" id="{AE5AB362-F6D7-9E86-470E-B3238B1BE7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835" y="1626554"/>
            <a:ext cx="5159202" cy="3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5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3" name="Textplatzhalter 9">
            <a:extLst>
              <a:ext uri="{FF2B5EF4-FFF2-40B4-BE49-F238E27FC236}">
                <a16:creationId xmlns:a16="http://schemas.microsoft.com/office/drawing/2014/main" id="{440631B4-0B62-2DE3-95B0-327E42697782}"/>
              </a:ext>
            </a:extLst>
          </p:cNvPr>
          <p:cNvSpPr txBox="1">
            <a:spLocks/>
          </p:cNvSpPr>
          <p:nvPr/>
        </p:nvSpPr>
        <p:spPr>
          <a:xfrm>
            <a:off x="1448005" y="459991"/>
            <a:ext cx="9666256" cy="6819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 baseline="0">
                <a:solidFill>
                  <a:srgbClr val="00388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32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r>
              <a:rPr lang="de-DE" sz="32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32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de-DE" sz="32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32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trust</a:t>
            </a:r>
            <a:r>
              <a:rPr lang="de-DE" sz="32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EURES </a:t>
            </a:r>
            <a:r>
              <a:rPr lang="de-DE" sz="32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has</a:t>
            </a:r>
            <a:r>
              <a:rPr lang="de-DE" sz="32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30 </a:t>
            </a:r>
            <a:r>
              <a:rPr lang="de-DE" sz="32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years</a:t>
            </a:r>
            <a:r>
              <a:rPr lang="de-DE" sz="32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32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</a:t>
            </a:r>
            <a:r>
              <a:rPr lang="de-DE" sz="32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32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experience</a:t>
            </a:r>
            <a:endParaRPr lang="de-DE" sz="3200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DD66618C-06CF-E1C9-99A9-9E12C0C45C4F}"/>
              </a:ext>
            </a:extLst>
          </p:cNvPr>
          <p:cNvSpPr/>
          <p:nvPr/>
        </p:nvSpPr>
        <p:spPr>
          <a:xfrm>
            <a:off x="5206494" y="3199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6" name="Rechteck 3">
            <a:extLst>
              <a:ext uri="{FF2B5EF4-FFF2-40B4-BE49-F238E27FC236}">
                <a16:creationId xmlns:a16="http://schemas.microsoft.com/office/drawing/2014/main" id="{C0EA7506-4CF5-29E2-A270-7C5548B3D4C8}"/>
              </a:ext>
            </a:extLst>
          </p:cNvPr>
          <p:cNvSpPr/>
          <p:nvPr/>
        </p:nvSpPr>
        <p:spPr>
          <a:xfrm>
            <a:off x="1049838" y="1440203"/>
            <a:ext cx="6533304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3">
              <a:lnSpc>
                <a:spcPct val="150000"/>
              </a:lnSpc>
            </a:pPr>
            <a:r>
              <a:rPr lang="en-US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1994: Kick-off in Brussels with 400 advisers from 18 countries </a:t>
            </a:r>
          </a:p>
          <a:p>
            <a:pPr marL="74613">
              <a:lnSpc>
                <a:spcPct val="150000"/>
              </a:lnSpc>
            </a:pP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1998: First EURES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website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is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launched</a:t>
            </a:r>
            <a:endParaRPr lang="de-DE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74613">
              <a:lnSpc>
                <a:spcPct val="150000"/>
              </a:lnSpc>
            </a:pP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2001: EURES CV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data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base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is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launched</a:t>
            </a:r>
            <a:endParaRPr lang="de-DE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74613">
              <a:lnSpc>
                <a:spcPct val="150000"/>
              </a:lnSpc>
            </a:pP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2003: First EURES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portal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is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taking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up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service</a:t>
            </a:r>
            <a:endParaRPr lang="de-DE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74613">
              <a:lnSpc>
                <a:spcPct val="150000"/>
              </a:lnSpc>
            </a:pP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2006: European Job Days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are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launched</a:t>
            </a:r>
            <a:endParaRPr lang="de-DE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74613">
              <a:lnSpc>
                <a:spcPct val="150000"/>
              </a:lnSpc>
            </a:pP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2012: First „TMS“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funding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project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is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provided</a:t>
            </a:r>
            <a:endParaRPr lang="de-DE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74613">
              <a:lnSpc>
                <a:spcPct val="150000"/>
              </a:lnSpc>
            </a:pP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2016: EURES Regulation (EU) 2016/589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enters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into</a:t>
            </a: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force</a:t>
            </a:r>
            <a:endParaRPr lang="de-DE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74613">
              <a:lnSpc>
                <a:spcPct val="150000"/>
              </a:lnSpc>
            </a:pP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2018: </a:t>
            </a:r>
            <a:r>
              <a:rPr lang="en-US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Start of the </a:t>
            </a:r>
            <a:r>
              <a:rPr lang="en-US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authorisation</a:t>
            </a:r>
            <a:r>
              <a:rPr lang="en-US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procedure for members &amp; partners</a:t>
            </a:r>
            <a:endParaRPr lang="de-DE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74613">
              <a:lnSpc>
                <a:spcPct val="150000"/>
              </a:lnSpc>
            </a:pPr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2019: </a:t>
            </a:r>
            <a:r>
              <a:rPr lang="en-US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Foundation of the European </a:t>
            </a:r>
            <a:r>
              <a:rPr lang="en-US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Labour</a:t>
            </a:r>
            <a:r>
              <a:rPr lang="en-US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Authority (ELA)</a:t>
            </a:r>
            <a:endParaRPr lang="de-DE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7" name="Pfeil: nach unten 8">
            <a:extLst>
              <a:ext uri="{FF2B5EF4-FFF2-40B4-BE49-F238E27FC236}">
                <a16:creationId xmlns:a16="http://schemas.microsoft.com/office/drawing/2014/main" id="{1FB681E6-BD7D-1A28-B393-F44162BC1012}"/>
              </a:ext>
            </a:extLst>
          </p:cNvPr>
          <p:cNvSpPr/>
          <p:nvPr/>
        </p:nvSpPr>
        <p:spPr>
          <a:xfrm>
            <a:off x="873483" y="1308050"/>
            <a:ext cx="274789" cy="4256314"/>
          </a:xfrm>
          <a:prstGeom prst="downArrow">
            <a:avLst/>
          </a:prstGeom>
          <a:solidFill>
            <a:srgbClr val="0A2E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F1C8F53F-847D-D010-7589-BC161C47FA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93"/>
          <a:stretch/>
        </p:blipFill>
        <p:spPr>
          <a:xfrm>
            <a:off x="7666083" y="1140522"/>
            <a:ext cx="3409121" cy="2096578"/>
          </a:xfrm>
          <a:prstGeom prst="rect">
            <a:avLst/>
          </a:prstGeom>
        </p:spPr>
      </p:pic>
      <p:pic>
        <p:nvPicPr>
          <p:cNvPr id="9" name="Grafik 11">
            <a:extLst>
              <a:ext uri="{FF2B5EF4-FFF2-40B4-BE49-F238E27FC236}">
                <a16:creationId xmlns:a16="http://schemas.microsoft.com/office/drawing/2014/main" id="{9F585CB2-D837-18EB-A7CB-4E62F641C2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8955" y="6124095"/>
            <a:ext cx="780356" cy="243861"/>
          </a:xfrm>
          <a:prstGeom prst="rect">
            <a:avLst/>
          </a:prstGeom>
        </p:spPr>
      </p:pic>
      <p:pic>
        <p:nvPicPr>
          <p:cNvPr id="10" name="Grafik 6">
            <a:extLst>
              <a:ext uri="{FF2B5EF4-FFF2-40B4-BE49-F238E27FC236}">
                <a16:creationId xmlns:a16="http://schemas.microsoft.com/office/drawing/2014/main" id="{B27CA680-9B76-8795-31B4-9F85985E9A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4910" y="3237100"/>
            <a:ext cx="3418134" cy="22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3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B91B9C-F4AD-E717-FF8B-8F92CA0EBFF0}"/>
              </a:ext>
            </a:extLst>
          </p:cNvPr>
          <p:cNvSpPr txBox="1"/>
          <p:nvPr/>
        </p:nvSpPr>
        <p:spPr>
          <a:xfrm>
            <a:off x="3194644" y="772302"/>
            <a:ext cx="8429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88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r>
              <a:rPr lang="sr-Latn-M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Attention! 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2701CB7C-3A37-C8DA-CDDF-C394E5F67534}"/>
              </a:ext>
            </a:extLst>
          </p:cNvPr>
          <p:cNvSpPr/>
          <p:nvPr/>
        </p:nvSpPr>
        <p:spPr>
          <a:xfrm>
            <a:off x="8319878" y="1477107"/>
            <a:ext cx="957044" cy="90033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54F621-DDCA-225B-71A4-5FAC808783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372" y="4247144"/>
            <a:ext cx="4103961" cy="12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191018-C67A-A450-94AB-EFAC4094E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95" y="732310"/>
            <a:ext cx="549271" cy="366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65BCB1-C9DF-8FB5-A109-8646A98F6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51" y="732310"/>
            <a:ext cx="574720" cy="365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BA180-1CC6-D528-BA05-89E2BE1CD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21" y="748618"/>
            <a:ext cx="582206" cy="349627"/>
          </a:xfrm>
          <a:prstGeom prst="rect">
            <a:avLst/>
          </a:prstGeom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EF04A0D5-8FA5-6315-EA82-C8E0445C6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77" y="732310"/>
            <a:ext cx="790347" cy="395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8BE2E1-6610-1DA5-F927-C9BFDF6B1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73332">
            <a:off x="8461611" y="2520080"/>
            <a:ext cx="673578" cy="81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5140AE-DFEE-510C-1A6C-8124BCAD1207}"/>
              </a:ext>
            </a:extLst>
          </p:cNvPr>
          <p:cNvSpPr/>
          <p:nvPr/>
        </p:nvSpPr>
        <p:spPr>
          <a:xfrm>
            <a:off x="5577888" y="618630"/>
            <a:ext cx="5319165" cy="5379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C01207-376E-5519-1504-82105D03EC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extfeld 8">
            <a:extLst>
              <a:ext uri="{FF2B5EF4-FFF2-40B4-BE49-F238E27FC236}">
                <a16:creationId xmlns:a16="http://schemas.microsoft.com/office/drawing/2014/main" id="{464AA6CA-1417-1FCD-27EE-24D1F4961A82}"/>
              </a:ext>
            </a:extLst>
          </p:cNvPr>
          <p:cNvSpPr txBox="1"/>
          <p:nvPr/>
        </p:nvSpPr>
        <p:spPr>
          <a:xfrm>
            <a:off x="2432465" y="1496542"/>
            <a:ext cx="3145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hlinkClick r:id="rId11"/>
              </a:rPr>
              <a:t>www.mentimeter.com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Code: </a:t>
            </a:r>
            <a:r>
              <a:rPr lang="sr-Latn-ME" sz="2400" b="0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5194 8309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Kreis: nicht ausgefüllt 5">
            <a:extLst>
              <a:ext uri="{FF2B5EF4-FFF2-40B4-BE49-F238E27FC236}">
                <a16:creationId xmlns:a16="http://schemas.microsoft.com/office/drawing/2014/main" id="{BFC98C9B-EE0D-2B3E-1EAD-37D3636F5C4C}"/>
              </a:ext>
            </a:extLst>
          </p:cNvPr>
          <p:cNvSpPr/>
          <p:nvPr/>
        </p:nvSpPr>
        <p:spPr>
          <a:xfrm>
            <a:off x="6301409" y="1639957"/>
            <a:ext cx="4114800" cy="3896139"/>
          </a:xfrm>
          <a:prstGeom prst="donut">
            <a:avLst>
              <a:gd name="adj" fmla="val 5984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5A09B6B-4040-0179-05CC-98321869D96B}"/>
              </a:ext>
            </a:extLst>
          </p:cNvPr>
          <p:cNvSpPr txBox="1"/>
          <p:nvPr/>
        </p:nvSpPr>
        <p:spPr>
          <a:xfrm>
            <a:off x="7461235" y="2803196"/>
            <a:ext cx="1985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9600" b="1" dirty="0">
                <a:solidFill>
                  <a:srgbClr val="00388C"/>
                </a:solidFill>
              </a:rPr>
              <a:t>?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483A3BAF-5E4F-A0C3-978A-60C70033D003}"/>
              </a:ext>
            </a:extLst>
          </p:cNvPr>
          <p:cNvSpPr txBox="1">
            <a:spLocks/>
          </p:cNvSpPr>
          <p:nvPr/>
        </p:nvSpPr>
        <p:spPr>
          <a:xfrm>
            <a:off x="-385006" y="489345"/>
            <a:ext cx="7760249" cy="798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 baseline="0">
                <a:solidFill>
                  <a:srgbClr val="00388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36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Tell us</a:t>
            </a:r>
            <a:r>
              <a:rPr lang="sr-Latn-ME" sz="36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more</a:t>
            </a:r>
            <a:r>
              <a:rPr lang="de-DE" sz="36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about you</a:t>
            </a:r>
            <a:r>
              <a:rPr lang="de-DE" sz="3200" dirty="0">
                <a:solidFill>
                  <a:srgbClr val="1D61A1"/>
                </a:solidFill>
              </a:rPr>
              <a:t>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A395C2-D3B2-38F7-07BA-F4ACBE4220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00" y="2980086"/>
            <a:ext cx="2381372" cy="23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2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11" name="Grafik 2">
            <a:extLst>
              <a:ext uri="{FF2B5EF4-FFF2-40B4-BE49-F238E27FC236}">
                <a16:creationId xmlns:a16="http://schemas.microsoft.com/office/drawing/2014/main" id="{5808A08E-CC4E-75D2-6990-147EBE9569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6489" b="8677"/>
          <a:stretch/>
        </p:blipFill>
        <p:spPr>
          <a:xfrm>
            <a:off x="5304401" y="974920"/>
            <a:ext cx="4967140" cy="47683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0FF428-7BBE-9A04-D400-9228E15035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388" y="1765197"/>
            <a:ext cx="4532540" cy="28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4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C1B6165E-AA4F-42FC-F642-F05FD2926188}"/>
              </a:ext>
            </a:extLst>
          </p:cNvPr>
          <p:cNvSpPr txBox="1">
            <a:spLocks/>
          </p:cNvSpPr>
          <p:nvPr/>
        </p:nvSpPr>
        <p:spPr>
          <a:xfrm>
            <a:off x="2409658" y="895172"/>
            <a:ext cx="7918662" cy="61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EURES Legal Base and governance</a:t>
            </a:r>
          </a:p>
        </p:txBody>
      </p:sp>
      <p:pic>
        <p:nvPicPr>
          <p:cNvPr id="6" name="Bildplatzhalter 32">
            <a:extLst>
              <a:ext uri="{FF2B5EF4-FFF2-40B4-BE49-F238E27FC236}">
                <a16:creationId xmlns:a16="http://schemas.microsoft.com/office/drawing/2014/main" id="{AE2CE2B3-7761-C266-AF8C-C4D1A806AAC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6011" b="16011"/>
          <a:stretch>
            <a:fillRect/>
          </a:stretch>
        </p:blipFill>
        <p:spPr>
          <a:xfrm>
            <a:off x="708158" y="1755300"/>
            <a:ext cx="10967942" cy="34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1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8A2B17-E3F5-D2C4-06DF-10DEF6F51AB0}"/>
              </a:ext>
            </a:extLst>
          </p:cNvPr>
          <p:cNvSpPr txBox="1"/>
          <p:nvPr/>
        </p:nvSpPr>
        <p:spPr>
          <a:xfrm>
            <a:off x="1312901" y="504745"/>
            <a:ext cx="96504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40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Employment Services network - EURES - is based on an EU Regulation </a:t>
            </a:r>
          </a:p>
        </p:txBody>
      </p:sp>
      <p:pic>
        <p:nvPicPr>
          <p:cNvPr id="7" name="Picture 2" descr="D_map">
            <a:extLst>
              <a:ext uri="{FF2B5EF4-FFF2-40B4-BE49-F238E27FC236}">
                <a16:creationId xmlns:a16="http://schemas.microsoft.com/office/drawing/2014/main" id="{993B9237-32C1-41EB-D0EE-AECA4C19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017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63" y="2799370"/>
            <a:ext cx="2585442" cy="193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">
            <a:extLst>
              <a:ext uri="{FF2B5EF4-FFF2-40B4-BE49-F238E27FC236}">
                <a16:creationId xmlns:a16="http://schemas.microsoft.com/office/drawing/2014/main" id="{6FCAF580-EB1C-1740-570F-9E491765F3D9}"/>
              </a:ext>
            </a:extLst>
          </p:cNvPr>
          <p:cNvSpPr/>
          <p:nvPr/>
        </p:nvSpPr>
        <p:spPr>
          <a:xfrm>
            <a:off x="5479094" y="34248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 </a:t>
            </a:r>
          </a:p>
        </p:txBody>
      </p:sp>
      <p:grpSp>
        <p:nvGrpSpPr>
          <p:cNvPr id="12" name="Gruppieren 7">
            <a:extLst>
              <a:ext uri="{FF2B5EF4-FFF2-40B4-BE49-F238E27FC236}">
                <a16:creationId xmlns:a16="http://schemas.microsoft.com/office/drawing/2014/main" id="{0AF05AA8-908F-67DC-8C6D-98950EC59E94}"/>
              </a:ext>
            </a:extLst>
          </p:cNvPr>
          <p:cNvGrpSpPr/>
          <p:nvPr/>
        </p:nvGrpSpPr>
        <p:grpSpPr>
          <a:xfrm>
            <a:off x="2290602" y="1936712"/>
            <a:ext cx="7695033" cy="4043879"/>
            <a:chOff x="1079281" y="1926933"/>
            <a:chExt cx="7536974" cy="4060980"/>
          </a:xfrm>
        </p:grpSpPr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15E623E5-3EEE-595E-F2AD-29C38CE1745F}"/>
                </a:ext>
              </a:extLst>
            </p:cNvPr>
            <p:cNvSpPr txBox="1">
              <a:spLocks/>
            </p:cNvSpPr>
            <p:nvPr/>
          </p:nvSpPr>
          <p:spPr>
            <a:xfrm>
              <a:off x="1091128" y="4547913"/>
              <a:ext cx="3240000" cy="1440000"/>
            </a:xfrm>
            <a:prstGeom prst="rect">
              <a:avLst/>
            </a:prstGeom>
            <a:noFill/>
            <a:ln w="19050">
              <a:solidFill>
                <a:srgbClr val="FFE800"/>
              </a:solidFill>
              <a:miter lim="800000"/>
              <a:headEnd/>
              <a:tailEnd/>
            </a:ln>
          </p:spPr>
          <p:txBody>
            <a:bodyPr vert="horz" wrap="square" lIns="0" tIns="179284" rIns="0" bIns="71714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793" dirty="0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40040BB9-1D96-410C-BD7C-DB4BCD157BB6}"/>
                </a:ext>
              </a:extLst>
            </p:cNvPr>
            <p:cNvSpPr txBox="1">
              <a:spLocks/>
            </p:cNvSpPr>
            <p:nvPr/>
          </p:nvSpPr>
          <p:spPr>
            <a:xfrm>
              <a:off x="1079281" y="2077065"/>
              <a:ext cx="3240000" cy="1440000"/>
            </a:xfrm>
            <a:prstGeom prst="rect">
              <a:avLst/>
            </a:prstGeom>
            <a:noFill/>
            <a:ln w="19050">
              <a:solidFill>
                <a:srgbClr val="FFE800"/>
              </a:solidFill>
              <a:miter lim="800000"/>
              <a:headEnd/>
              <a:tailEnd/>
            </a:ln>
          </p:spPr>
          <p:txBody>
            <a:bodyPr vert="horz" wrap="square" lIns="0" tIns="179284" rIns="0" bIns="71714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1"/>
              <a:endParaRPr lang="de-DE" sz="1394" dirty="0"/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43A7F954-0410-2DFA-6E11-A6541C74730E}"/>
                </a:ext>
              </a:extLst>
            </p:cNvPr>
            <p:cNvSpPr txBox="1"/>
            <p:nvPr/>
          </p:nvSpPr>
          <p:spPr>
            <a:xfrm>
              <a:off x="1481099" y="1926933"/>
              <a:ext cx="898996" cy="3002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1714" tIns="0" rIns="71714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6683">
                <a:spcBef>
                  <a:spcPts val="717"/>
                </a:spcBef>
              </a:pPr>
              <a:r>
                <a:rPr lang="de-DE" sz="1600" b="1" spc="149" dirty="0">
                  <a:solidFill>
                    <a:srgbClr val="00388C"/>
                  </a:solidFill>
                  <a:ea typeface="Times New Roman"/>
                  <a:cs typeface="Times New Roman"/>
                </a:rPr>
                <a:t>EURES</a:t>
              </a:r>
            </a:p>
            <a:p>
              <a:pPr marL="36683" fontAlgn="base">
                <a:lnSpc>
                  <a:spcPct val="90000"/>
                </a:lnSpc>
                <a:spcBef>
                  <a:spcPts val="717"/>
                </a:spcBef>
              </a:pPr>
              <a:r>
                <a:rPr lang="de-DE" sz="1600" b="1" spc="149" dirty="0">
                  <a:solidFill>
                    <a:srgbClr val="FF0000"/>
                  </a:solidFill>
                  <a:ea typeface="Times New Roman"/>
                  <a:cs typeface="Times New Roman"/>
                </a:rPr>
                <a:t> </a:t>
              </a:r>
              <a:endParaRPr lang="de-DE" sz="1400" dirty="0">
                <a:ea typeface="Times New Roman"/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D1606A51-E528-F685-491A-9DD0DD0C5349}"/>
                </a:ext>
              </a:extLst>
            </p:cNvPr>
            <p:cNvSpPr txBox="1"/>
            <p:nvPr/>
          </p:nvSpPr>
          <p:spPr>
            <a:xfrm>
              <a:off x="1454409" y="4424733"/>
              <a:ext cx="1076721" cy="2176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1714" tIns="0" rIns="71714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de-DE" sz="1600" b="1" spc="149" dirty="0">
                  <a:solidFill>
                    <a:srgbClr val="00388C"/>
                  </a:solidFill>
                  <a:ea typeface="Times New Roman"/>
                  <a:cs typeface="Times New Roman"/>
                </a:rPr>
                <a:t>Activity</a:t>
              </a:r>
            </a:p>
            <a:p>
              <a:pPr marL="36683" fontAlgn="base">
                <a:lnSpc>
                  <a:spcPct val="90000"/>
                </a:lnSpc>
                <a:spcBef>
                  <a:spcPts val="717"/>
                </a:spcBef>
              </a:pPr>
              <a:r>
                <a:rPr lang="de-DE" sz="1600" b="1" spc="149" dirty="0">
                  <a:solidFill>
                    <a:srgbClr val="FF0000"/>
                  </a:solidFill>
                  <a:ea typeface="Times New Roman"/>
                  <a:cs typeface="Times New Roman"/>
                </a:rPr>
                <a:t> </a:t>
              </a:r>
              <a:endParaRPr lang="de-DE" sz="1600" dirty="0">
                <a:ea typeface="Times New Roman"/>
              </a:endParaRPr>
            </a:p>
          </p:txBody>
        </p:sp>
        <p:sp>
          <p:nvSpPr>
            <p:cNvPr id="25" name="Textfeld 13">
              <a:extLst>
                <a:ext uri="{FF2B5EF4-FFF2-40B4-BE49-F238E27FC236}">
                  <a16:creationId xmlns:a16="http://schemas.microsoft.com/office/drawing/2014/main" id="{D8B94BDD-77D7-93DB-4D47-493888AF9395}"/>
                </a:ext>
              </a:extLst>
            </p:cNvPr>
            <p:cNvSpPr txBox="1"/>
            <p:nvPr/>
          </p:nvSpPr>
          <p:spPr>
            <a:xfrm>
              <a:off x="1263136" y="2246259"/>
              <a:ext cx="3056147" cy="1174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is a </a:t>
              </a:r>
              <a:r>
                <a:rPr lang="de-DE" sz="1400" b="1" dirty="0">
                  <a:solidFill>
                    <a:srgbClr val="00388C"/>
                  </a:solidFill>
                  <a:cs typeface="Arial" panose="020B0604020202020204" pitchFamily="34" charset="0"/>
                </a:rPr>
                <a:t>cooperation network </a:t>
              </a:r>
              <a:r>
                <a:rPr 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of the labour market services and </a:t>
              </a:r>
            </a:p>
            <a:p>
              <a:r>
                <a:rPr 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EURES Members and </a:t>
              </a:r>
              <a:br>
                <a:rPr 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EURES partners of the Member States </a:t>
              </a:r>
            </a:p>
            <a:p>
              <a:r>
                <a:rPr 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and the EU Commission</a:t>
              </a:r>
            </a:p>
          </p:txBody>
        </p:sp>
        <p:sp>
          <p:nvSpPr>
            <p:cNvPr id="26" name="Textfeld 14">
              <a:extLst>
                <a:ext uri="{FF2B5EF4-FFF2-40B4-BE49-F238E27FC236}">
                  <a16:creationId xmlns:a16="http://schemas.microsoft.com/office/drawing/2014/main" id="{F4C1EB47-5992-9CBE-187E-D9A82595537A}"/>
                </a:ext>
              </a:extLst>
            </p:cNvPr>
            <p:cNvSpPr txBox="1"/>
            <p:nvPr/>
          </p:nvSpPr>
          <p:spPr>
            <a:xfrm>
              <a:off x="1288174" y="4687944"/>
              <a:ext cx="3034504" cy="958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EURES organisations provide </a:t>
              </a:r>
              <a:r>
                <a:rPr lang="de-DE" sz="1400" b="1" dirty="0">
                  <a:solidFill>
                    <a:srgbClr val="00388C"/>
                  </a:solidFill>
                  <a:cs typeface="Arial" panose="020B0604020202020204" pitchFamily="34" charset="0"/>
                </a:rPr>
                <a:t>services </a:t>
              </a:r>
              <a:r>
                <a:rPr 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to all citizens who wish to take advantage of the </a:t>
              </a:r>
              <a:r>
                <a:rPr lang="de-DE" sz="1400" dirty="0">
                  <a:cs typeface="Arial" panose="020B0604020202020204" pitchFamily="34" charset="0"/>
                </a:rPr>
                <a:t>free movement of workers </a:t>
              </a:r>
              <a:r>
                <a:rPr 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in the EU (workers, employers).</a:t>
              </a:r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D4F9F375-7A85-D65A-71CC-2C62D0C56B0B}"/>
                </a:ext>
              </a:extLst>
            </p:cNvPr>
            <p:cNvSpPr txBox="1">
              <a:spLocks/>
            </p:cNvSpPr>
            <p:nvPr/>
          </p:nvSpPr>
          <p:spPr>
            <a:xfrm>
              <a:off x="5169749" y="2063790"/>
              <a:ext cx="3240000" cy="1440000"/>
            </a:xfrm>
            <a:prstGeom prst="rect">
              <a:avLst/>
            </a:prstGeom>
            <a:noFill/>
            <a:ln w="19050">
              <a:solidFill>
                <a:srgbClr val="FFE800"/>
              </a:solidFill>
              <a:miter lim="800000"/>
              <a:headEnd/>
              <a:tailEnd/>
            </a:ln>
          </p:spPr>
          <p:txBody>
            <a:bodyPr vert="horz" wrap="square" lIns="0" tIns="179284" rIns="0" bIns="71714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1"/>
              <a:endParaRPr lang="de-DE" sz="1394" dirty="0"/>
            </a:p>
          </p:txBody>
        </p:sp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5870CAB9-4E42-FB1A-F4B0-944CF3B04037}"/>
                </a:ext>
              </a:extLst>
            </p:cNvPr>
            <p:cNvSpPr txBox="1"/>
            <p:nvPr/>
          </p:nvSpPr>
          <p:spPr>
            <a:xfrm>
              <a:off x="6213228" y="1937830"/>
              <a:ext cx="682277" cy="3002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1714" tIns="0" rIns="71714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6683">
                <a:spcBef>
                  <a:spcPts val="717"/>
                </a:spcBef>
              </a:pPr>
              <a:r>
                <a:rPr lang="de-DE" sz="1600" b="1" spc="149" dirty="0">
                  <a:solidFill>
                    <a:srgbClr val="00388C"/>
                  </a:solidFill>
                  <a:ea typeface="Times New Roman"/>
                  <a:cs typeface="Times New Roman"/>
                </a:rPr>
                <a:t>Goal</a:t>
              </a:r>
            </a:p>
            <a:p>
              <a:pPr marL="36683">
                <a:spcBef>
                  <a:spcPts val="717"/>
                </a:spcBef>
              </a:pPr>
              <a:endParaRPr lang="de-DE" sz="1600" b="1" spc="149" dirty="0">
                <a:solidFill>
                  <a:srgbClr val="FF0000"/>
                </a:solidFill>
                <a:ea typeface="Times New Roman"/>
                <a:cs typeface="Times New Roman"/>
              </a:endParaRPr>
            </a:p>
            <a:p>
              <a:pPr marL="36683" fontAlgn="base">
                <a:lnSpc>
                  <a:spcPct val="90000"/>
                </a:lnSpc>
                <a:spcBef>
                  <a:spcPts val="717"/>
                </a:spcBef>
              </a:pPr>
              <a:r>
                <a:rPr lang="de-DE" sz="1600" b="1" spc="149" dirty="0">
                  <a:solidFill>
                    <a:srgbClr val="FF0000"/>
                  </a:solidFill>
                  <a:ea typeface="Times New Roman"/>
                  <a:cs typeface="Times New Roman"/>
                </a:rPr>
                <a:t> </a:t>
              </a:r>
              <a:endParaRPr lang="de-DE" sz="1400" dirty="0">
                <a:ea typeface="Times New Roman"/>
              </a:endParaRPr>
            </a:p>
          </p:txBody>
        </p:sp>
        <p:sp>
          <p:nvSpPr>
            <p:cNvPr id="29" name="Textfeld 17">
              <a:extLst>
                <a:ext uri="{FF2B5EF4-FFF2-40B4-BE49-F238E27FC236}">
                  <a16:creationId xmlns:a16="http://schemas.microsoft.com/office/drawing/2014/main" id="{3AA82D77-F0C9-5DCD-7E80-83CBF557B3BA}"/>
                </a:ext>
              </a:extLst>
            </p:cNvPr>
            <p:cNvSpPr txBox="1"/>
            <p:nvPr/>
          </p:nvSpPr>
          <p:spPr>
            <a:xfrm>
              <a:off x="5549144" y="2369830"/>
              <a:ext cx="3067111" cy="52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cs typeface="Arial" panose="020B0604020202020204" pitchFamily="34" charset="0"/>
                </a:rPr>
                <a:t>is </a:t>
              </a:r>
              <a:r>
                <a:rPr lang="de-DE" sz="1400" b="1" dirty="0">
                  <a:solidFill>
                    <a:srgbClr val="00388C"/>
                  </a:solidFill>
                  <a:cs typeface="Arial" panose="020B0604020202020204" pitchFamily="34" charset="0"/>
                </a:rPr>
                <a:t>mobility </a:t>
              </a:r>
              <a:r>
                <a:rPr 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on the European </a:t>
              </a:r>
            </a:p>
            <a:p>
              <a:r>
                <a:rPr 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Labour market </a:t>
              </a:r>
              <a:r>
                <a:rPr lang="de-DE" sz="1400" b="1" dirty="0">
                  <a:solidFill>
                    <a:srgbClr val="00388C"/>
                  </a:solidFill>
                  <a:cs typeface="Arial" panose="020B0604020202020204" pitchFamily="34" charset="0"/>
                </a:rPr>
                <a:t>on fair terms </a:t>
              </a:r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E6A7304F-4BF7-0FC7-BE29-FD1D44710128}"/>
                </a:ext>
              </a:extLst>
            </p:cNvPr>
            <p:cNvSpPr txBox="1">
              <a:spLocks/>
            </p:cNvSpPr>
            <p:nvPr/>
          </p:nvSpPr>
          <p:spPr>
            <a:xfrm>
              <a:off x="5169749" y="4547913"/>
              <a:ext cx="3240000" cy="1440000"/>
            </a:xfrm>
            <a:prstGeom prst="rect">
              <a:avLst/>
            </a:prstGeom>
            <a:noFill/>
            <a:ln w="19050">
              <a:solidFill>
                <a:srgbClr val="FFE800"/>
              </a:solidFill>
              <a:miter lim="800000"/>
              <a:headEnd/>
              <a:tailEnd/>
            </a:ln>
          </p:spPr>
          <p:txBody>
            <a:bodyPr vert="horz" wrap="square" lIns="0" tIns="179284" rIns="0" bIns="71714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1"/>
              <a:endParaRPr lang="de-DE" sz="1394" dirty="0"/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F8249540-8214-9383-A684-EB1E924DF3F2}"/>
                </a:ext>
              </a:extLst>
            </p:cNvPr>
            <p:cNvSpPr txBox="1"/>
            <p:nvPr/>
          </p:nvSpPr>
          <p:spPr>
            <a:xfrm>
              <a:off x="5883538" y="4376052"/>
              <a:ext cx="1304628" cy="3002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1714" tIns="0" rIns="71714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6683">
                <a:spcBef>
                  <a:spcPts val="717"/>
                </a:spcBef>
              </a:pPr>
              <a:r>
                <a:rPr lang="de-DE" sz="1600" b="1" spc="149" dirty="0">
                  <a:solidFill>
                    <a:srgbClr val="00388C"/>
                  </a:solidFill>
                  <a:ea typeface="Times New Roman"/>
                  <a:cs typeface="Times New Roman"/>
                </a:rPr>
                <a:t>Basis</a:t>
              </a:r>
            </a:p>
            <a:p>
              <a:pPr marL="36683">
                <a:spcBef>
                  <a:spcPts val="717"/>
                </a:spcBef>
              </a:pPr>
              <a:endParaRPr lang="de-DE" sz="1600" b="1" spc="149" dirty="0">
                <a:solidFill>
                  <a:srgbClr val="FF0000"/>
                </a:solidFill>
                <a:ea typeface="Times New Roman"/>
                <a:cs typeface="Times New Roman"/>
              </a:endParaRPr>
            </a:p>
            <a:p>
              <a:pPr marL="36683">
                <a:spcBef>
                  <a:spcPts val="717"/>
                </a:spcBef>
              </a:pPr>
              <a:endParaRPr lang="de-DE" sz="1600" b="1" spc="149" dirty="0">
                <a:solidFill>
                  <a:srgbClr val="FF0000"/>
                </a:solidFill>
                <a:ea typeface="Times New Roman"/>
                <a:cs typeface="Times New Roman"/>
              </a:endParaRPr>
            </a:p>
            <a:p>
              <a:pPr marL="36683" fontAlgn="base">
                <a:lnSpc>
                  <a:spcPct val="90000"/>
                </a:lnSpc>
                <a:spcBef>
                  <a:spcPts val="717"/>
                </a:spcBef>
              </a:pPr>
              <a:r>
                <a:rPr lang="de-DE" sz="1600" b="1" spc="149" dirty="0">
                  <a:solidFill>
                    <a:srgbClr val="FF0000"/>
                  </a:solidFill>
                  <a:ea typeface="Times New Roman"/>
                  <a:cs typeface="Times New Roman"/>
                </a:rPr>
                <a:t> </a:t>
              </a:r>
              <a:endParaRPr lang="de-DE" sz="1600" dirty="0">
                <a:ea typeface="Times New Roman"/>
              </a:endParaRPr>
            </a:p>
          </p:txBody>
        </p:sp>
        <p:sp>
          <p:nvSpPr>
            <p:cNvPr id="32" name="Textfeld 22">
              <a:extLst>
                <a:ext uri="{FF2B5EF4-FFF2-40B4-BE49-F238E27FC236}">
                  <a16:creationId xmlns:a16="http://schemas.microsoft.com/office/drawing/2014/main" id="{3EAECF9D-261F-E956-81FC-6C973A75FDB5}"/>
                </a:ext>
              </a:extLst>
            </p:cNvPr>
            <p:cNvSpPr txBox="1"/>
            <p:nvPr/>
          </p:nvSpPr>
          <p:spPr>
            <a:xfrm>
              <a:off x="5342637" y="4678445"/>
              <a:ext cx="3046204" cy="1174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The </a:t>
              </a:r>
              <a:r>
                <a:rPr lang="de-DE" altLang="de-DE" sz="1400" b="1" dirty="0">
                  <a:solidFill>
                    <a:srgbClr val="00388C"/>
                  </a:solidFill>
                  <a:cs typeface="Arial" panose="020B0604020202020204" pitchFamily="34" charset="0"/>
                </a:rPr>
                <a:t>EURES Regulation 2016/589 of 13 April 2016 </a:t>
              </a:r>
              <a:r>
                <a:rPr lang="de-DE" alt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has the force of law. </a:t>
              </a:r>
              <a:br>
                <a:rPr lang="de-DE" alt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lang="de-DE" altLang="de-DE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It describes the structure of the EURES network as well as its tasks and obligations.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06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itel 10">
            <a:extLst>
              <a:ext uri="{FF2B5EF4-FFF2-40B4-BE49-F238E27FC236}">
                <a16:creationId xmlns:a16="http://schemas.microsoft.com/office/drawing/2014/main" id="{A7C5EB8C-F881-F036-32B6-179D45679B5B}"/>
              </a:ext>
            </a:extLst>
          </p:cNvPr>
          <p:cNvSpPr txBox="1">
            <a:spLocks/>
          </p:cNvSpPr>
          <p:nvPr/>
        </p:nvSpPr>
        <p:spPr>
          <a:xfrm>
            <a:off x="1246399" y="504745"/>
            <a:ext cx="9867862" cy="79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EURES-Network: from a PES network to a mobility stakeholder network </a:t>
            </a:r>
          </a:p>
        </p:txBody>
      </p:sp>
      <p:grpSp>
        <p:nvGrpSpPr>
          <p:cNvPr id="6" name="Gruppieren 1">
            <a:extLst>
              <a:ext uri="{FF2B5EF4-FFF2-40B4-BE49-F238E27FC236}">
                <a16:creationId xmlns:a16="http://schemas.microsoft.com/office/drawing/2014/main" id="{57852B6F-89FA-5C2E-83BF-3D4BECE976EB}"/>
              </a:ext>
            </a:extLst>
          </p:cNvPr>
          <p:cNvGrpSpPr/>
          <p:nvPr/>
        </p:nvGrpSpPr>
        <p:grpSpPr>
          <a:xfrm>
            <a:off x="5694820" y="1308764"/>
            <a:ext cx="4834128" cy="4422339"/>
            <a:chOff x="4483865" y="1372533"/>
            <a:chExt cx="4834128" cy="4422339"/>
          </a:xfrm>
        </p:grpSpPr>
        <p:pic>
          <p:nvPicPr>
            <p:cNvPr id="7" name="Grafik 2">
              <a:extLst>
                <a:ext uri="{FF2B5EF4-FFF2-40B4-BE49-F238E27FC236}">
                  <a16:creationId xmlns:a16="http://schemas.microsoft.com/office/drawing/2014/main" id="{B54CF9E6-908C-50E1-EB79-89E821CAF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270" t="6488" r="6330" b="3525"/>
            <a:stretch/>
          </p:blipFill>
          <p:spPr>
            <a:xfrm>
              <a:off x="4483865" y="1543534"/>
              <a:ext cx="4781321" cy="4251338"/>
            </a:xfrm>
            <a:prstGeom prst="rect">
              <a:avLst/>
            </a:prstGeom>
          </p:spPr>
        </p:pic>
        <p:sp>
          <p:nvSpPr>
            <p:cNvPr id="11" name="Textfeld 5">
              <a:extLst>
                <a:ext uri="{FF2B5EF4-FFF2-40B4-BE49-F238E27FC236}">
                  <a16:creationId xmlns:a16="http://schemas.microsoft.com/office/drawing/2014/main" id="{8037EE54-C7AE-BB6B-A0EE-144981A47428}"/>
                </a:ext>
              </a:extLst>
            </p:cNvPr>
            <p:cNvSpPr txBox="1"/>
            <p:nvPr/>
          </p:nvSpPr>
          <p:spPr>
            <a:xfrm>
              <a:off x="7702603" y="1372533"/>
              <a:ext cx="1615390" cy="95410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00388C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Countries with authorised EURES members/</a:t>
              </a:r>
            </a:p>
            <a:p>
              <a:r>
                <a:rPr lang="de-DE" sz="1400" dirty="0">
                  <a:solidFill>
                    <a:srgbClr val="00388C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-partners </a:t>
              </a:r>
              <a:endParaRPr lang="de-DE" dirty="0"/>
            </a:p>
          </p:txBody>
        </p:sp>
        <p:sp>
          <p:nvSpPr>
            <p:cNvPr id="12" name="Abgerundete rechteckige Legende 17">
              <a:extLst>
                <a:ext uri="{FF2B5EF4-FFF2-40B4-BE49-F238E27FC236}">
                  <a16:creationId xmlns:a16="http://schemas.microsoft.com/office/drawing/2014/main" id="{4A8BD7B5-F73A-5173-CCAF-AB8E8B38C399}"/>
                </a:ext>
              </a:extLst>
            </p:cNvPr>
            <p:cNvSpPr/>
            <p:nvPr/>
          </p:nvSpPr>
          <p:spPr>
            <a:xfrm>
              <a:off x="7675953" y="2487754"/>
              <a:ext cx="1615391" cy="1111465"/>
            </a:xfrm>
            <a:prstGeom prst="wedgeRoundRectCallout">
              <a:avLst>
                <a:gd name="adj1" fmla="val -79467"/>
                <a:gd name="adj2" fmla="val 51510"/>
                <a:gd name="adj3" fmla="val 16667"/>
              </a:avLst>
            </a:prstGeom>
            <a:solidFill>
              <a:srgbClr val="00388C"/>
            </a:solidFill>
            <a:ln w="12700" cap="flat" cmpd="sng" algn="ctr">
              <a:solidFill>
                <a:srgbClr val="00388C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050" dirty="0">
                  <a:solidFill>
                    <a:srgbClr val="E6EAF3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Number of authorised EURES members/partners (excluding PES)</a:t>
              </a:r>
            </a:p>
          </p:txBody>
        </p:sp>
      </p:grpSp>
      <p:sp>
        <p:nvSpPr>
          <p:cNvPr id="20" name="Inhaltsplatzhalter 11">
            <a:extLst>
              <a:ext uri="{FF2B5EF4-FFF2-40B4-BE49-F238E27FC236}">
                <a16:creationId xmlns:a16="http://schemas.microsoft.com/office/drawing/2014/main" id="{4B331B23-5D67-0395-DDCE-FA77BA604104}"/>
              </a:ext>
            </a:extLst>
          </p:cNvPr>
          <p:cNvSpPr txBox="1">
            <a:spLocks/>
          </p:cNvSpPr>
          <p:nvPr/>
        </p:nvSpPr>
        <p:spPr>
          <a:xfrm>
            <a:off x="1287194" y="1562715"/>
            <a:ext cx="4593123" cy="2748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 baseline="0">
                <a:solidFill>
                  <a:srgbClr val="00388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900"/>
              </a:lnSpc>
              <a:spcBef>
                <a:spcPts val="600"/>
              </a:spcBef>
            </a:pPr>
            <a:r>
              <a:rPr lang="de-DE" sz="2000" b="1" dirty="0">
                <a:solidFill>
                  <a:srgbClr val="0A2E91"/>
                </a:solidFill>
                <a:latin typeface="+mn-lt"/>
              </a:rPr>
              <a:t>Around 240 </a:t>
            </a:r>
            <a:r>
              <a:rPr lang="de-DE" sz="2000" dirty="0">
                <a:solidFill>
                  <a:srgbClr val="0A2E91"/>
                </a:solidFill>
                <a:latin typeface="+mn-lt"/>
              </a:rPr>
              <a:t>facilities in the network</a:t>
            </a:r>
          </a:p>
          <a:p>
            <a:pPr marL="285750" indent="-285750">
              <a:lnSpc>
                <a:spcPts val="1900"/>
              </a:lnSpc>
              <a:spcBef>
                <a:spcPts val="600"/>
              </a:spcBef>
            </a:pPr>
            <a:r>
              <a:rPr lang="de-DE" sz="2000" dirty="0">
                <a:solidFill>
                  <a:srgbClr val="0A2E91"/>
                </a:solidFill>
                <a:latin typeface="+mn-lt"/>
              </a:rPr>
              <a:t>incl. regional PES</a:t>
            </a:r>
          </a:p>
          <a:p>
            <a:pPr marL="285750" indent="-285750">
              <a:lnSpc>
                <a:spcPts val="1900"/>
              </a:lnSpc>
              <a:spcBef>
                <a:spcPts val="600"/>
              </a:spcBef>
            </a:pPr>
            <a:r>
              <a:rPr lang="de-DE" sz="2000" dirty="0">
                <a:solidFill>
                  <a:srgbClr val="0A2E91"/>
                </a:solidFill>
                <a:latin typeface="+mn-lt"/>
              </a:rPr>
              <a:t>of which: 115 authorised facilities </a:t>
            </a:r>
          </a:p>
          <a:p>
            <a:pPr marL="285750" indent="-285750">
              <a:lnSpc>
                <a:spcPts val="1900"/>
              </a:lnSpc>
              <a:spcBef>
                <a:spcPts val="600"/>
              </a:spcBef>
            </a:pPr>
            <a:r>
              <a:rPr lang="de-DE" sz="2000" b="1" dirty="0">
                <a:solidFill>
                  <a:srgbClr val="0A2E91"/>
                </a:solidFill>
                <a:latin typeface="+mn-lt"/>
              </a:rPr>
              <a:t>EURES members </a:t>
            </a:r>
            <a:r>
              <a:rPr lang="de-DE" sz="2000" dirty="0">
                <a:solidFill>
                  <a:srgbClr val="0A2E91"/>
                </a:solidFill>
                <a:latin typeface="+mn-lt"/>
              </a:rPr>
              <a:t>(38) </a:t>
            </a:r>
          </a:p>
          <a:p>
            <a:pPr marL="285750" indent="-285750">
              <a:lnSpc>
                <a:spcPts val="1900"/>
              </a:lnSpc>
              <a:spcBef>
                <a:spcPts val="600"/>
              </a:spcBef>
            </a:pPr>
            <a:r>
              <a:rPr lang="de-DE" sz="2000" b="1" dirty="0">
                <a:solidFill>
                  <a:srgbClr val="0A2E91"/>
                </a:solidFill>
                <a:latin typeface="+mn-lt"/>
              </a:rPr>
              <a:t>EURES Partners </a:t>
            </a:r>
            <a:r>
              <a:rPr lang="de-DE" sz="2000" dirty="0">
                <a:solidFill>
                  <a:srgbClr val="0A2E91"/>
                </a:solidFill>
                <a:latin typeface="+mn-lt"/>
              </a:rPr>
              <a:t>(77)</a:t>
            </a:r>
            <a:endParaRPr lang="de-DE" sz="2000" b="1" dirty="0">
              <a:solidFill>
                <a:srgbClr val="0A2E91"/>
              </a:solidFill>
              <a:latin typeface="+mn-lt"/>
            </a:endParaRPr>
          </a:p>
          <a:p>
            <a:pPr lvl="1">
              <a:lnSpc>
                <a:spcPts val="1900"/>
              </a:lnSpc>
              <a:spcBef>
                <a:spcPts val="600"/>
              </a:spcBef>
            </a:pPr>
            <a:r>
              <a:rPr lang="de-DE" sz="1800" dirty="0">
                <a:solidFill>
                  <a:srgbClr val="0A2E91"/>
                </a:solidFill>
                <a:cs typeface="Arial"/>
              </a:rPr>
              <a:t>private employment agencies</a:t>
            </a:r>
          </a:p>
          <a:p>
            <a:pPr lvl="1">
              <a:lnSpc>
                <a:spcPts val="1900"/>
              </a:lnSpc>
              <a:spcBef>
                <a:spcPts val="600"/>
              </a:spcBef>
            </a:pPr>
            <a:r>
              <a:rPr lang="de-DE" sz="1800" dirty="0">
                <a:solidFill>
                  <a:srgbClr val="0A2E91"/>
                </a:solidFill>
                <a:cs typeface="Arial"/>
              </a:rPr>
              <a:t>Social partner</a:t>
            </a:r>
          </a:p>
          <a:p>
            <a:pPr lvl="1">
              <a:lnSpc>
                <a:spcPts val="1900"/>
              </a:lnSpc>
              <a:spcBef>
                <a:spcPts val="600"/>
              </a:spcBef>
            </a:pPr>
            <a:r>
              <a:rPr lang="de-DE" sz="1800" dirty="0">
                <a:solidFill>
                  <a:srgbClr val="0A2E91"/>
                </a:solidFill>
                <a:cs typeface="Arial"/>
              </a:rPr>
              <a:t>Other e.g. chambers, universities, counselling institutions</a:t>
            </a:r>
          </a:p>
        </p:txBody>
      </p:sp>
      <p:sp>
        <p:nvSpPr>
          <p:cNvPr id="22" name="Inhaltsplatzhalter 11">
            <a:extLst>
              <a:ext uri="{FF2B5EF4-FFF2-40B4-BE49-F238E27FC236}">
                <a16:creationId xmlns:a16="http://schemas.microsoft.com/office/drawing/2014/main" id="{34A9E56A-2627-6058-A490-36E7F894897E}"/>
              </a:ext>
            </a:extLst>
          </p:cNvPr>
          <p:cNvSpPr txBox="1">
            <a:spLocks/>
          </p:cNvSpPr>
          <p:nvPr/>
        </p:nvSpPr>
        <p:spPr>
          <a:xfrm>
            <a:off x="2269087" y="4828161"/>
            <a:ext cx="2649918" cy="687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 baseline="0">
                <a:solidFill>
                  <a:srgbClr val="00388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900"/>
              </a:lnSpc>
              <a:spcBef>
                <a:spcPts val="600"/>
              </a:spcBef>
            </a:pPr>
            <a:r>
              <a:rPr lang="de-DE" sz="1800" dirty="0"/>
              <a:t>EURES portal: </a:t>
            </a:r>
          </a:p>
          <a:p>
            <a:pPr marL="285750" indent="-285750">
              <a:lnSpc>
                <a:spcPts val="1900"/>
              </a:lnSpc>
              <a:spcBef>
                <a:spcPts val="600"/>
              </a:spcBef>
            </a:pPr>
            <a:r>
              <a:rPr lang="de-DE" sz="1800" dirty="0">
                <a:hlinkClick r:id="rId11"/>
              </a:rPr>
              <a:t>EURES in </a:t>
            </a:r>
            <a:r>
              <a:rPr lang="de-DE" sz="1800" dirty="0" err="1">
                <a:hlinkClick r:id="rId11"/>
              </a:rPr>
              <a:t>Your </a:t>
            </a:r>
            <a:r>
              <a:rPr lang="de-DE" sz="1800" dirty="0">
                <a:hlinkClick r:id="rId11"/>
              </a:rPr>
              <a:t>Country</a:t>
            </a:r>
            <a:endParaRPr lang="de-DE" sz="1800" dirty="0"/>
          </a:p>
        </p:txBody>
      </p:sp>
      <p:pic>
        <p:nvPicPr>
          <p:cNvPr id="23" name="Grafik 180">
            <a:extLst>
              <a:ext uri="{FF2B5EF4-FFF2-40B4-BE49-F238E27FC236}">
                <a16:creationId xmlns:a16="http://schemas.microsoft.com/office/drawing/2014/main" id="{BE6759DB-470D-8070-BDE9-47180DCF3B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68" y="4806944"/>
            <a:ext cx="921119" cy="6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2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CBBF5FE-9CD9-1F9C-C4F1-CF76EB74A1DE}"/>
              </a:ext>
            </a:extLst>
          </p:cNvPr>
          <p:cNvSpPr txBox="1">
            <a:spLocks/>
          </p:cNvSpPr>
          <p:nvPr/>
        </p:nvSpPr>
        <p:spPr>
          <a:xfrm>
            <a:off x="2077293" y="418700"/>
            <a:ext cx="9275335" cy="798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388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 </a:t>
            </a:r>
            <a:r>
              <a:rPr lang="de-DE" sz="44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good</a:t>
            </a:r>
            <a:r>
              <a:rPr lang="de-DE" sz="44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44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reasons</a:t>
            </a:r>
            <a:r>
              <a:rPr lang="de-DE" sz="44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44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de-DE" sz="44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44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join</a:t>
            </a:r>
            <a:r>
              <a:rPr lang="de-DE" sz="44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4400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</a:t>
            </a:r>
            <a:r>
              <a:rPr lang="de-DE" sz="44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network</a:t>
            </a:r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D2B3E7DE-9391-9278-7C74-4DCEAD56E64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7897" t="3616" r="48036" b="6722"/>
          <a:stretch/>
        </p:blipFill>
        <p:spPr>
          <a:xfrm>
            <a:off x="5437918" y="1224792"/>
            <a:ext cx="1098550" cy="4740118"/>
          </a:xfrm>
          <a:prstGeom prst="rect">
            <a:avLst/>
          </a:prstGeom>
        </p:spPr>
      </p:pic>
      <p:pic>
        <p:nvPicPr>
          <p:cNvPr id="11" name="Grafik 6">
            <a:extLst>
              <a:ext uri="{FF2B5EF4-FFF2-40B4-BE49-F238E27FC236}">
                <a16:creationId xmlns:a16="http://schemas.microsoft.com/office/drawing/2014/main" id="{80CB6E2C-087C-B0AE-3A5D-80E762A656F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035" t="3616" b="6722"/>
          <a:stretch/>
        </p:blipFill>
        <p:spPr>
          <a:xfrm>
            <a:off x="9495668" y="1164095"/>
            <a:ext cx="1090583" cy="4740118"/>
          </a:xfrm>
          <a:prstGeom prst="rect">
            <a:avLst/>
          </a:prstGeom>
        </p:spPr>
      </p:pic>
      <p:sp>
        <p:nvSpPr>
          <p:cNvPr id="12" name="Textfeld 3">
            <a:extLst>
              <a:ext uri="{FF2B5EF4-FFF2-40B4-BE49-F238E27FC236}">
                <a16:creationId xmlns:a16="http://schemas.microsoft.com/office/drawing/2014/main" id="{2F9F039F-5D9F-7F32-B4BB-38E05A98A99D}"/>
              </a:ext>
            </a:extLst>
          </p:cNvPr>
          <p:cNvSpPr txBox="1"/>
          <p:nvPr/>
        </p:nvSpPr>
        <p:spPr>
          <a:xfrm>
            <a:off x="2567213" y="1320720"/>
            <a:ext cx="2834317" cy="830997"/>
          </a:xfrm>
          <a:prstGeom prst="rect">
            <a:avLst/>
          </a:prstGeom>
          <a:solidFill>
            <a:srgbClr val="0A2E9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EURES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logo</a:t>
            </a:r>
          </a:p>
        </p:txBody>
      </p:sp>
      <p:sp>
        <p:nvSpPr>
          <p:cNvPr id="20" name="Textfeld 10">
            <a:extLst>
              <a:ext uri="{FF2B5EF4-FFF2-40B4-BE49-F238E27FC236}">
                <a16:creationId xmlns:a16="http://schemas.microsoft.com/office/drawing/2014/main" id="{C7C36E67-60FD-7AF7-5558-259FFC923DD8}"/>
              </a:ext>
            </a:extLst>
          </p:cNvPr>
          <p:cNvSpPr txBox="1"/>
          <p:nvPr/>
        </p:nvSpPr>
        <p:spPr>
          <a:xfrm>
            <a:off x="2552046" y="2223623"/>
            <a:ext cx="2834318" cy="830997"/>
          </a:xfrm>
          <a:prstGeom prst="rect">
            <a:avLst/>
          </a:prstGeom>
          <a:solidFill>
            <a:srgbClr val="0A2E91"/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national and EU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partnerships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feld 12">
            <a:extLst>
              <a:ext uri="{FF2B5EF4-FFF2-40B4-BE49-F238E27FC236}">
                <a16:creationId xmlns:a16="http://schemas.microsoft.com/office/drawing/2014/main" id="{1FAF8146-6073-1187-D977-7A641EE0B363}"/>
              </a:ext>
            </a:extLst>
          </p:cNvPr>
          <p:cNvSpPr txBox="1"/>
          <p:nvPr/>
        </p:nvSpPr>
        <p:spPr>
          <a:xfrm>
            <a:off x="2552046" y="3121877"/>
            <a:ext cx="2828291" cy="830997"/>
          </a:xfrm>
          <a:prstGeom prst="rect">
            <a:avLst/>
          </a:prstGeom>
          <a:solidFill>
            <a:srgbClr val="0A2E9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European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feld 13">
            <a:extLst>
              <a:ext uri="{FF2B5EF4-FFF2-40B4-BE49-F238E27FC236}">
                <a16:creationId xmlns:a16="http://schemas.microsoft.com/office/drawing/2014/main" id="{B56C67BC-FD81-03C3-381B-3BED48F12802}"/>
              </a:ext>
            </a:extLst>
          </p:cNvPr>
          <p:cNvSpPr txBox="1"/>
          <p:nvPr/>
        </p:nvSpPr>
        <p:spPr>
          <a:xfrm>
            <a:off x="2552047" y="4020131"/>
            <a:ext cx="2828291" cy="830997"/>
          </a:xfrm>
          <a:prstGeom prst="rect">
            <a:avLst/>
          </a:prstGeom>
          <a:solidFill>
            <a:srgbClr val="0A2E9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training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feld 14">
            <a:extLst>
              <a:ext uri="{FF2B5EF4-FFF2-40B4-BE49-F238E27FC236}">
                <a16:creationId xmlns:a16="http://schemas.microsoft.com/office/drawing/2014/main" id="{1476ACC5-519A-3940-9E69-DFC7B04E503D}"/>
              </a:ext>
            </a:extLst>
          </p:cNvPr>
          <p:cNvSpPr txBox="1"/>
          <p:nvPr/>
        </p:nvSpPr>
        <p:spPr>
          <a:xfrm>
            <a:off x="2558074" y="4918385"/>
            <a:ext cx="2828291" cy="830997"/>
          </a:xfrm>
          <a:prstGeom prst="rect">
            <a:avLst/>
          </a:prstGeom>
          <a:solidFill>
            <a:srgbClr val="0A2E9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expert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feld 15">
            <a:extLst>
              <a:ext uri="{FF2B5EF4-FFF2-40B4-BE49-F238E27FC236}">
                <a16:creationId xmlns:a16="http://schemas.microsoft.com/office/drawing/2014/main" id="{AA85BC60-C2A7-D6F3-4F7E-D4FCACECD109}"/>
              </a:ext>
            </a:extLst>
          </p:cNvPr>
          <p:cNvSpPr txBox="1"/>
          <p:nvPr/>
        </p:nvSpPr>
        <p:spPr>
          <a:xfrm>
            <a:off x="6562870" y="1264259"/>
            <a:ext cx="2828291" cy="830997"/>
          </a:xfrm>
          <a:prstGeom prst="rect">
            <a:avLst/>
          </a:prstGeom>
          <a:solidFill>
            <a:srgbClr val="0A2E91"/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EURES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feld 16">
            <a:extLst>
              <a:ext uri="{FF2B5EF4-FFF2-40B4-BE49-F238E27FC236}">
                <a16:creationId xmlns:a16="http://schemas.microsoft.com/office/drawing/2014/main" id="{DE6C9209-876A-4EF9-3C37-3EEDCD662AB1}"/>
              </a:ext>
            </a:extLst>
          </p:cNvPr>
          <p:cNvSpPr txBox="1"/>
          <p:nvPr/>
        </p:nvSpPr>
        <p:spPr>
          <a:xfrm>
            <a:off x="6521302" y="2151717"/>
            <a:ext cx="2828291" cy="830997"/>
          </a:xfrm>
          <a:prstGeom prst="rect">
            <a:avLst/>
          </a:prstGeom>
          <a:solidFill>
            <a:srgbClr val="0A2E9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EURES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44D73E3C-BFB5-4712-9D2E-A0FF520C5149}"/>
              </a:ext>
            </a:extLst>
          </p:cNvPr>
          <p:cNvSpPr txBox="1"/>
          <p:nvPr/>
        </p:nvSpPr>
        <p:spPr>
          <a:xfrm>
            <a:off x="6521302" y="3076593"/>
            <a:ext cx="2828291" cy="830997"/>
          </a:xfrm>
          <a:prstGeom prst="rect">
            <a:avLst/>
          </a:prstGeom>
          <a:solidFill>
            <a:srgbClr val="0A2E9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reliable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throughout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Europe</a:t>
            </a:r>
          </a:p>
        </p:txBody>
      </p:sp>
      <p:sp>
        <p:nvSpPr>
          <p:cNvPr id="28" name="Textfeld 18">
            <a:extLst>
              <a:ext uri="{FF2B5EF4-FFF2-40B4-BE49-F238E27FC236}">
                <a16:creationId xmlns:a16="http://schemas.microsoft.com/office/drawing/2014/main" id="{5808E76B-4DC0-9F68-CD31-E428C4505DCA}"/>
              </a:ext>
            </a:extLst>
          </p:cNvPr>
          <p:cNvSpPr txBox="1"/>
          <p:nvPr/>
        </p:nvSpPr>
        <p:spPr>
          <a:xfrm>
            <a:off x="6538276" y="3973207"/>
            <a:ext cx="2828291" cy="830997"/>
          </a:xfrm>
          <a:prstGeom prst="rect">
            <a:avLst/>
          </a:prstGeom>
          <a:solidFill>
            <a:srgbClr val="0A2E9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innovative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feld 19">
            <a:extLst>
              <a:ext uri="{FF2B5EF4-FFF2-40B4-BE49-F238E27FC236}">
                <a16:creationId xmlns:a16="http://schemas.microsoft.com/office/drawing/2014/main" id="{2F7298AF-453B-DE39-3947-0B8C78789285}"/>
              </a:ext>
            </a:extLst>
          </p:cNvPr>
          <p:cNvSpPr txBox="1"/>
          <p:nvPr/>
        </p:nvSpPr>
        <p:spPr>
          <a:xfrm>
            <a:off x="6513681" y="4865832"/>
            <a:ext cx="2828291" cy="830997"/>
          </a:xfrm>
          <a:prstGeom prst="rect">
            <a:avLst/>
          </a:prstGeom>
          <a:solidFill>
            <a:srgbClr val="0A2E9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15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EBD07-4EA9-42F6-B64A-7AED3DC7C84B}"/>
              </a:ext>
            </a:extLst>
          </p:cNvPr>
          <p:cNvSpPr txBox="1"/>
          <p:nvPr/>
        </p:nvSpPr>
        <p:spPr>
          <a:xfrm>
            <a:off x="18926" y="489345"/>
            <a:ext cx="12173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Current challenges on the labour market and how</a:t>
            </a:r>
            <a:endParaRPr lang="sr-Latn-ME" sz="3600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  <a:p>
            <a:pPr algn="ctr"/>
            <a:r>
              <a:rPr lang="de-DE" sz="36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EURES helps to meet them</a:t>
            </a:r>
            <a:endParaRPr lang="sr-Latn-ME" sz="3600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2" descr="Changing job trends">
            <a:extLst>
              <a:ext uri="{FF2B5EF4-FFF2-40B4-BE49-F238E27FC236}">
                <a16:creationId xmlns:a16="http://schemas.microsoft.com/office/drawing/2014/main" id="{EC511311-1CB4-63FC-B30E-44DAEA69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5" b="19765"/>
          <a:stretch>
            <a:fillRect/>
          </a:stretch>
        </p:blipFill>
        <p:spPr bwMode="auto">
          <a:xfrm>
            <a:off x="825392" y="1734873"/>
            <a:ext cx="10541216" cy="35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5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itel 5">
            <a:extLst>
              <a:ext uri="{FF2B5EF4-FFF2-40B4-BE49-F238E27FC236}">
                <a16:creationId xmlns:a16="http://schemas.microsoft.com/office/drawing/2014/main" id="{24F63B49-A2E8-1EB0-714F-ABD230EB9C3B}"/>
              </a:ext>
            </a:extLst>
          </p:cNvPr>
          <p:cNvSpPr txBox="1">
            <a:spLocks/>
          </p:cNvSpPr>
          <p:nvPr/>
        </p:nvSpPr>
        <p:spPr>
          <a:xfrm>
            <a:off x="1165803" y="504745"/>
            <a:ext cx="10052652" cy="112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de-DE" sz="3600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EU-wide trends on labour market accentuate current labour shortages</a:t>
            </a:r>
          </a:p>
        </p:txBody>
      </p:sp>
      <p:pic>
        <p:nvPicPr>
          <p:cNvPr id="6" name="Grafik 14">
            <a:extLst>
              <a:ext uri="{FF2B5EF4-FFF2-40B4-BE49-F238E27FC236}">
                <a16:creationId xmlns:a16="http://schemas.microsoft.com/office/drawing/2014/main" id="{36997959-7349-C07B-8F75-DE5685982B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853" y="2772209"/>
            <a:ext cx="3477637" cy="2321508"/>
          </a:xfrm>
          <a:prstGeom prst="rect">
            <a:avLst/>
          </a:prstGeom>
          <a:effectLst>
            <a:outerShdw blurRad="50800" dist="50800" dir="5400000" sx="110000" sy="110000" algn="ctr" rotWithShape="0">
              <a:srgbClr val="F7EE8D"/>
            </a:outerShdw>
          </a:effectLst>
        </p:spPr>
      </p:pic>
      <p:sp>
        <p:nvSpPr>
          <p:cNvPr id="7" name="Textfeld 15">
            <a:extLst>
              <a:ext uri="{FF2B5EF4-FFF2-40B4-BE49-F238E27FC236}">
                <a16:creationId xmlns:a16="http://schemas.microsoft.com/office/drawing/2014/main" id="{DA7072AB-7648-395F-6BB2-76490EC40E87}"/>
              </a:ext>
            </a:extLst>
          </p:cNvPr>
          <p:cNvSpPr txBox="1"/>
          <p:nvPr/>
        </p:nvSpPr>
        <p:spPr>
          <a:xfrm>
            <a:off x="1173597" y="5324158"/>
            <a:ext cx="168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Demography</a:t>
            </a:r>
            <a:endParaRPr lang="de-DE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11" name="Textfeld 17">
            <a:extLst>
              <a:ext uri="{FF2B5EF4-FFF2-40B4-BE49-F238E27FC236}">
                <a16:creationId xmlns:a16="http://schemas.microsoft.com/office/drawing/2014/main" id="{9A929D5A-2D3E-1008-4AC0-88440C3D41DC}"/>
              </a:ext>
            </a:extLst>
          </p:cNvPr>
          <p:cNvSpPr txBox="1"/>
          <p:nvPr/>
        </p:nvSpPr>
        <p:spPr>
          <a:xfrm>
            <a:off x="9056065" y="4058541"/>
            <a:ext cx="168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Digitalisation</a:t>
            </a:r>
            <a:endParaRPr lang="de-DE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pic>
        <p:nvPicPr>
          <p:cNvPr id="12" name="Grafik 18">
            <a:extLst>
              <a:ext uri="{FF2B5EF4-FFF2-40B4-BE49-F238E27FC236}">
                <a16:creationId xmlns:a16="http://schemas.microsoft.com/office/drawing/2014/main" id="{43CB10C8-3ADB-A5BC-96D7-BA4E3A5AF4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3098" y="1953134"/>
            <a:ext cx="3060588" cy="2586284"/>
          </a:xfrm>
          <a:prstGeom prst="rect">
            <a:avLst/>
          </a:prstGeom>
          <a:effectLst>
            <a:outerShdw blurRad="50800" dist="50800" dir="5400000" sx="110000" sy="110000" algn="ctr" rotWithShape="0">
              <a:srgbClr val="F7EE8D"/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D8130E3-B7B8-57D0-3DCA-9822C961055E}"/>
              </a:ext>
            </a:extLst>
          </p:cNvPr>
          <p:cNvSpPr txBox="1"/>
          <p:nvPr/>
        </p:nvSpPr>
        <p:spPr>
          <a:xfrm>
            <a:off x="4453098" y="4748500"/>
            <a:ext cx="306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Transformation/</a:t>
            </a:r>
            <a:r>
              <a:rPr lang="de-DE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greening</a:t>
            </a:r>
            <a:endParaRPr lang="de-DE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pic>
        <p:nvPicPr>
          <p:cNvPr id="22" name="Grafik 16">
            <a:extLst>
              <a:ext uri="{FF2B5EF4-FFF2-40B4-BE49-F238E27FC236}">
                <a16:creationId xmlns:a16="http://schemas.microsoft.com/office/drawing/2014/main" id="{B9A56074-661E-6B20-4697-3819CF05B3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4192" y="1560585"/>
            <a:ext cx="3511031" cy="2319129"/>
          </a:xfrm>
          <a:prstGeom prst="rect">
            <a:avLst/>
          </a:prstGeom>
          <a:effectLst>
            <a:outerShdw blurRad="50800" dist="50800" dir="5400000" sx="110000" sy="110000" algn="ctr" rotWithShape="0">
              <a:srgbClr val="F7EE8D"/>
            </a:outerShdw>
          </a:effectLst>
        </p:spPr>
      </p:pic>
    </p:spTree>
    <p:extLst>
      <p:ext uri="{BB962C8B-B14F-4D97-AF65-F5344CB8AC3E}">
        <p14:creationId xmlns:p14="http://schemas.microsoft.com/office/powerpoint/2010/main" val="39526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540</Words>
  <Application>Microsoft Office PowerPoint</Application>
  <PresentationFormat>Widescreen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72 Black</vt:lpstr>
      <vt:lpstr>Arial</vt:lpstr>
      <vt:lpstr>Calibri</vt:lpstr>
      <vt:lpstr>Calibri Light</vt:lpstr>
      <vt:lpstr>Times New Roman</vt:lpstr>
      <vt:lpstr>Wingdings</vt:lpstr>
      <vt:lpstr>Office Theme</vt:lpstr>
      <vt:lpstr>Montenegro towards EU: Labour Force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 in employment abroad</dc:title>
  <dc:creator>Gordana Vukcevic</dc:creator>
  <cp:lastModifiedBy>tamara.masovic</cp:lastModifiedBy>
  <cp:revision>11</cp:revision>
  <dcterms:created xsi:type="dcterms:W3CDTF">2024-06-10T20:46:25Z</dcterms:created>
  <dcterms:modified xsi:type="dcterms:W3CDTF">2024-06-28T11:12:16Z</dcterms:modified>
</cp:coreProperties>
</file>