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4" r:id="rId2"/>
    <p:sldId id="332" r:id="rId3"/>
    <p:sldId id="333" r:id="rId4"/>
    <p:sldId id="337" r:id="rId5"/>
    <p:sldId id="338" r:id="rId6"/>
    <p:sldId id="339" r:id="rId7"/>
    <p:sldId id="340" r:id="rId8"/>
    <p:sldId id="341" r:id="rId9"/>
    <p:sldId id="345" r:id="rId10"/>
    <p:sldId id="351" r:id="rId11"/>
    <p:sldId id="352" r:id="rId12"/>
    <p:sldId id="353" r:id="rId13"/>
    <p:sldId id="350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E91"/>
    <a:srgbClr val="0A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2414C-B510-4C71-B645-063900C74E8E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47FD-2741-4917-9F82-5B2AC901072B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8293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089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205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86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798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1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75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04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35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8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48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0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820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03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B884-1FDB-EFCA-FC43-E84E4BFF9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4EF9A-A868-E744-F667-5E0E235B8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B920-901D-783A-FB11-6561AE8E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501AB-792B-EF23-2C01-1DDD52BF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0A7BB-EC60-B05D-D8C9-56C4F0A9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1387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6C55-21FF-03F5-377F-3C977942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018D8-AC5A-ED97-F5CB-9ACC5C51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45E4F-012B-C238-AF3F-3D54CA8C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248B-8B35-8807-6AF2-3C020F77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A4889-B8C5-71DE-0DF9-B0FACE3B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172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5FCF2-A3B7-DC21-239A-4B64FDD6E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E5E6C-99DA-0CEF-6427-019148D30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9F797-5CBA-BC53-BE53-177F6C15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E548-F2C9-C60A-7C8F-8A8C06F9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68C7A-F3B1-AE51-ADDD-80FD2B5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4613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8AA9-C7EA-0D6E-2EBB-152D2435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C1DF-0C1D-17EA-4CA1-00F335F3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83E31-0288-7C6D-0BD8-DCF0ACB9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A981-5EFF-5DA2-9F45-2E5299EB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3D16-D226-4DB8-71DC-A07FCC33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999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BBA5-BB08-57B4-240B-702CB9E4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DC0B2-6389-A321-F415-74573690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49F40-006B-E25B-9E83-54B82A18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3284-8BBB-64AA-A096-9E9FA205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99FCF-1A20-6490-55EB-E9E8EDA7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3100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DFD7-7D8A-7D15-8804-CE78F05F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85AAD-0482-E8F4-C514-DE89F875C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6F569-B587-BE3B-1065-08548C0C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5589C-66F6-70B9-0FD2-9C762D19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5075F-F91C-61B9-4DD3-24F4CD36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78D05-080A-93B3-F257-49762CD1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335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A7EF-694C-F009-D124-D9803E8E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9C1AC-20A0-77FE-9F67-CB4EB6525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F6E06-04EE-4C44-0B0A-44DE51B8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5B948-5C0E-C7B8-371A-788FA458E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9A1A8-C58E-80A7-4DCB-72CEF6788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7BDE73-3B5C-0E27-9FBB-CF34C8F1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A6B21-DEB4-BFC0-1C21-96C97451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B0B57-7954-471B-98C5-BCC89C97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3948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EF43-5732-EC19-528E-2A1B3907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DF6F9-213C-15DE-92E2-230A7710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5EB18-5CA9-C8C8-AA30-E1479AC3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07D7A-323C-1692-B0D6-2E196E87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96932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B1BF5-1298-29A5-2570-22DE7448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76FB6-D490-E66D-00A6-2D80A19E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7DF66-66AE-8E9C-3ABF-2A074CA5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6109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8AD7-BE22-F263-E908-2AD75BC3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34AD-0F31-CB42-3620-E0113B43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6ECF7-8602-9816-2ABE-F3C097A6F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EBAD-3BA4-F955-2FD1-D2F88143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E68A5-3239-E3CB-56C4-81852B6E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4B71E-0891-74E7-33F6-786F9595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171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B83B-10C2-DAE4-8EA0-18D67C9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FD2E9-FD22-C9EA-4DDD-84E573406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5864C-4252-F0C0-2DCE-A893C7FB3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578C5-ACFB-DC54-52F6-08AFCBEF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1A0C2-08F8-D891-5577-C5E1EDFC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6574-C471-95C7-E0DC-49AD92CC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3033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A314D-1615-ACAF-B8FB-D3E21D1C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3ECE9-3E05-DD2D-960B-575A1D4D8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248C6-B9DE-54D0-7815-1EFF417CE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4FE6-D5C8-41D1-A33C-809BE1A3FA38}" type="datetimeFigureOut">
              <a:rPr lang="sr-Latn-ME" smtClean="0"/>
              <a:t>28/06/2024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D4A03-A787-3A8A-7D1A-D5C5D1502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2B5F-FD87-4DDE-66DB-933497B3D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9789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hyperlink" Target="https://ec.europa.eu/social/main.jsp?langId=en&amp;catId=89&amp;furtherNews=yes&amp;newsId=10788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0AA2CD-3564-A3D4-2F6A-92BEF1E29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4"/>
          <a:stretch/>
        </p:blipFill>
        <p:spPr>
          <a:xfrm>
            <a:off x="0" y="2466525"/>
            <a:ext cx="12191999" cy="1002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519435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758"/>
            <a:ext cx="12326348" cy="2443430"/>
          </a:xfrm>
        </p:spPr>
        <p:txBody>
          <a:bodyPr>
            <a:normAutofit/>
          </a:bodyPr>
          <a:lstStyle/>
          <a:p>
            <a:pPr algn="ctr"/>
            <a:r>
              <a:rPr lang="sr-Latn-ME" sz="66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Montenegro towards EU:</a:t>
            </a:r>
            <a:br>
              <a:rPr lang="sr-Latn-ME" sz="66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ME" sz="66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 Force Mobility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299AB-26D3-AB57-B38F-E53C6FD39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A469F-5A17-F7AC-F434-E77309583F96}"/>
              </a:ext>
            </a:extLst>
          </p:cNvPr>
          <p:cNvSpPr txBox="1"/>
          <p:nvPr/>
        </p:nvSpPr>
        <p:spPr>
          <a:xfrm>
            <a:off x="0" y="3516826"/>
            <a:ext cx="1217307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4400" b="1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</a:t>
            </a:r>
            <a:r>
              <a:rPr lang="sr-Latn-ME" sz="4400" b="1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US" sz="4000" dirty="0">
                <a:solidFill>
                  <a:srgbClr val="0A2F8E"/>
                </a:solidFill>
              </a:rPr>
              <a:t>EU </a:t>
            </a:r>
            <a:r>
              <a:rPr lang="en-US" sz="4000" dirty="0" err="1">
                <a:solidFill>
                  <a:srgbClr val="0A2F8E"/>
                </a:solidFill>
              </a:rPr>
              <a:t>Labour</a:t>
            </a:r>
            <a:r>
              <a:rPr lang="en-US" sz="4000" dirty="0">
                <a:solidFill>
                  <a:srgbClr val="0A2F8E"/>
                </a:solidFill>
              </a:rPr>
              <a:t> Market Today and the Role of</a:t>
            </a:r>
            <a:endParaRPr lang="sr-Latn-ME" sz="4000" dirty="0">
              <a:solidFill>
                <a:srgbClr val="0A2F8E"/>
              </a:solidFill>
            </a:endParaRPr>
          </a:p>
          <a:p>
            <a:pPr algn="ctr"/>
            <a:r>
              <a:rPr lang="en-US" sz="4000" dirty="0" err="1">
                <a:solidFill>
                  <a:srgbClr val="0A2F8E"/>
                </a:solidFill>
              </a:rPr>
              <a:t>Labour</a:t>
            </a:r>
            <a:r>
              <a:rPr lang="en-US" sz="4000" dirty="0">
                <a:solidFill>
                  <a:srgbClr val="0A2F8E"/>
                </a:solidFill>
              </a:rPr>
              <a:t> Mobility</a:t>
            </a:r>
            <a:endParaRPr lang="sr-Latn-ME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ME" sz="2400" b="1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 </a:t>
            </a:r>
            <a:r>
              <a:rPr lang="sr-Latn-M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Lambert Kleinmann,</a:t>
            </a:r>
          </a:p>
          <a:p>
            <a:pPr algn="ctr"/>
            <a:r>
              <a:rPr lang="sr-Latn-ME" sz="2000" b="1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ME" sz="24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Commission</a:t>
            </a:r>
            <a:endParaRPr lang="sr-Latn-ME" sz="2000" b="1" dirty="0">
              <a:solidFill>
                <a:srgbClr val="0A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0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5" name="Grafik 6">
            <a:extLst>
              <a:ext uri="{FF2B5EF4-FFF2-40B4-BE49-F238E27FC236}">
                <a16:creationId xmlns:a16="http://schemas.microsoft.com/office/drawing/2014/main" id="{E61F8B55-B15A-793C-4CDA-B48F0D5A4C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3419" y="577470"/>
            <a:ext cx="9517717" cy="52775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99A844-4851-6C7E-9981-90D4EA2F736E}"/>
              </a:ext>
            </a:extLst>
          </p:cNvPr>
          <p:cNvSpPr/>
          <p:nvPr/>
        </p:nvSpPr>
        <p:spPr>
          <a:xfrm>
            <a:off x="1470980" y="5253924"/>
            <a:ext cx="867035" cy="601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1411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3" name="Grafik 1">
            <a:extLst>
              <a:ext uri="{FF2B5EF4-FFF2-40B4-BE49-F238E27FC236}">
                <a16:creationId xmlns:a16="http://schemas.microsoft.com/office/drawing/2014/main" id="{27EFA9A8-19CD-0360-303E-B9CDEDE323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1952" y="866675"/>
            <a:ext cx="8645071" cy="49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itel 10">
            <a:extLst>
              <a:ext uri="{FF2B5EF4-FFF2-40B4-BE49-F238E27FC236}">
                <a16:creationId xmlns:a16="http://schemas.microsoft.com/office/drawing/2014/main" id="{2E2BBF0E-F888-F585-0FCD-3C94B563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871" y="385249"/>
            <a:ext cx="9526819" cy="1189459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de-DE" sz="2800" b="1" dirty="0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The </a:t>
            </a:r>
            <a:r>
              <a:rPr lang="de-DE" sz="2800" b="1" dirty="0" err="1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mobility</a:t>
            </a:r>
            <a:r>
              <a:rPr lang="de-DE" sz="2800" b="1" dirty="0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of</a:t>
            </a:r>
            <a:r>
              <a:rPr lang="de-DE" sz="2800" b="1" dirty="0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employable</a:t>
            </a:r>
            <a:r>
              <a:rPr lang="de-DE" sz="2800" b="1" dirty="0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citizens</a:t>
            </a:r>
            <a:r>
              <a:rPr lang="de-DE" sz="2800" b="1" dirty="0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within</a:t>
            </a:r>
            <a:r>
              <a:rPr lang="de-DE" sz="2800" b="1" dirty="0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 Europe </a:t>
            </a:r>
            <a:r>
              <a:rPr lang="de-DE" sz="2800" b="1" dirty="0" err="1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remains</a:t>
            </a:r>
            <a:r>
              <a:rPr lang="de-DE" sz="2800" b="1" dirty="0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stable</a:t>
            </a:r>
            <a:r>
              <a:rPr lang="de-DE" sz="2800" b="1" dirty="0">
                <a:solidFill>
                  <a:srgbClr val="0A2E9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 in 2022</a:t>
            </a:r>
          </a:p>
        </p:txBody>
      </p:sp>
      <p:pic>
        <p:nvPicPr>
          <p:cNvPr id="6" name="Grafik 4">
            <a:hlinkClick r:id="rId10"/>
            <a:extLst>
              <a:ext uri="{FF2B5EF4-FFF2-40B4-BE49-F238E27FC236}">
                <a16:creationId xmlns:a16="http://schemas.microsoft.com/office/drawing/2014/main" id="{72210932-ADC9-2A69-736C-46988AFF3B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8245" y="1296004"/>
            <a:ext cx="2575269" cy="3666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hteck 13">
            <a:extLst>
              <a:ext uri="{FF2B5EF4-FFF2-40B4-BE49-F238E27FC236}">
                <a16:creationId xmlns:a16="http://schemas.microsoft.com/office/drawing/2014/main" id="{59592027-118F-3EDC-6880-B5D00D2425DD}"/>
              </a:ext>
            </a:extLst>
          </p:cNvPr>
          <p:cNvSpPr/>
          <p:nvPr/>
        </p:nvSpPr>
        <p:spPr>
          <a:xfrm>
            <a:off x="931060" y="1446841"/>
            <a:ext cx="82145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In 2022, there were 9.9 million mobile citizens of working age (compared to 10.2 million in 2021)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de-DE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83%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of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mobile EU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citizens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are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active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in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the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European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labor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market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(in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comparison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to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70%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from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third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  countries)</a:t>
            </a:r>
          </a:p>
          <a:p>
            <a:pPr lvl="0">
              <a:spcAft>
                <a:spcPts val="0"/>
              </a:spcAft>
            </a:pPr>
            <a:endParaRPr lang="de-DE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The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employment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rate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of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EU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citizens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stands at 77%,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which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is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higher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than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the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employment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rate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of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most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citizens</a:t>
            </a:r>
            <a:endParaRPr lang="de-DE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The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main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countries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of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origin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for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mobile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labour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force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continue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to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be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Romania,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Poland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, and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Italy</a:t>
            </a:r>
            <a:endParaRPr lang="de-DE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de-DE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In 2022,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there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were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more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returnees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than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in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previous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years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,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with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the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majority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returning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lang="de-DE" b="1" dirty="0" err="1">
                <a:highlight>
                  <a:srgbClr val="FFFFFF"/>
                </a:highlight>
                <a:cs typeface="Arial" panose="020B0604020202020204" pitchFamily="34" charset="0"/>
              </a:rPr>
              <a:t>to</a:t>
            </a: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 Romania.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de-DE" b="1" dirty="0">
              <a:highlight>
                <a:srgbClr val="FFFFFF"/>
              </a:highlight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b="1" dirty="0">
                <a:highlight>
                  <a:srgbClr val="FFFFFF"/>
                </a:highlight>
                <a:cs typeface="Arial" panose="020B0604020202020204" pitchFamily="34" charset="0"/>
              </a:rPr>
              <a:t>32% of EU citizens are highly qualified, with a rising trend</a:t>
            </a:r>
          </a:p>
        </p:txBody>
      </p:sp>
    </p:spTree>
    <p:extLst>
      <p:ext uri="{BB962C8B-B14F-4D97-AF65-F5344CB8AC3E}">
        <p14:creationId xmlns:p14="http://schemas.microsoft.com/office/powerpoint/2010/main" val="281193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B91B9C-F4AD-E717-FF8B-8F92CA0EBFF0}"/>
              </a:ext>
            </a:extLst>
          </p:cNvPr>
          <p:cNvSpPr txBox="1"/>
          <p:nvPr/>
        </p:nvSpPr>
        <p:spPr>
          <a:xfrm>
            <a:off x="3194644" y="1231094"/>
            <a:ext cx="8429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88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r>
              <a:rPr lang="sr-Latn-M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Attention! 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2701CB7C-3A37-C8DA-CDDF-C394E5F67534}"/>
              </a:ext>
            </a:extLst>
          </p:cNvPr>
          <p:cNvSpPr/>
          <p:nvPr/>
        </p:nvSpPr>
        <p:spPr>
          <a:xfrm>
            <a:off x="8237582" y="1596778"/>
            <a:ext cx="957044" cy="90033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54F621-DDCA-225B-71A4-5FAC808783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372" y="4247144"/>
            <a:ext cx="4103961" cy="12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78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C01207-376E-5519-1504-82105D03E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483A3BAF-5E4F-A0C3-978A-60C70033D003}"/>
              </a:ext>
            </a:extLst>
          </p:cNvPr>
          <p:cNvSpPr txBox="1">
            <a:spLocks/>
          </p:cNvSpPr>
          <p:nvPr/>
        </p:nvSpPr>
        <p:spPr>
          <a:xfrm>
            <a:off x="911299" y="883471"/>
            <a:ext cx="10713326" cy="798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 baseline="0">
                <a:solidFill>
                  <a:srgbClr val="00388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mega trends lead to severe shortages on the EU </a:t>
            </a:r>
            <a:r>
              <a:rPr lang="en-US" sz="4000" b="1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labour</a:t>
            </a:r>
            <a:r>
              <a:rPr lang="en-US" sz="4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market</a:t>
            </a:r>
          </a:p>
          <a:p>
            <a:pPr algn="ctr">
              <a:defRPr/>
            </a:pPr>
            <a:endParaRPr lang="de-DE" sz="3200" b="1" dirty="0">
              <a:solidFill>
                <a:srgbClr val="1D61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E8EBDEF-A835-C9D1-5262-8CF3A4EFE5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658" y="2423727"/>
            <a:ext cx="2684341" cy="2013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2">
            <a:extLst>
              <a:ext uri="{FF2B5EF4-FFF2-40B4-BE49-F238E27FC236}">
                <a16:creationId xmlns:a16="http://schemas.microsoft.com/office/drawing/2014/main" id="{9737AD12-82AC-13E4-F6E8-6BCBEC3BEF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7449" y="3262594"/>
            <a:ext cx="2826779" cy="1884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Grafik 7">
            <a:extLst>
              <a:ext uri="{FF2B5EF4-FFF2-40B4-BE49-F238E27FC236}">
                <a16:creationId xmlns:a16="http://schemas.microsoft.com/office/drawing/2014/main" id="{C712E054-DD94-4C9E-BBAF-1CF7C11040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2793" y="2516394"/>
            <a:ext cx="2684342" cy="1921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feld 14">
            <a:extLst>
              <a:ext uri="{FF2B5EF4-FFF2-40B4-BE49-F238E27FC236}">
                <a16:creationId xmlns:a16="http://schemas.microsoft.com/office/drawing/2014/main" id="{69095F42-471C-99F1-A3C0-5B469B3AAAE7}"/>
              </a:ext>
            </a:extLst>
          </p:cNvPr>
          <p:cNvSpPr txBox="1"/>
          <p:nvPr/>
        </p:nvSpPr>
        <p:spPr>
          <a:xfrm>
            <a:off x="18926" y="4510539"/>
            <a:ext cx="382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1D61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de-DE" sz="2400" dirty="0" err="1">
                <a:solidFill>
                  <a:srgbClr val="0A2E91"/>
                </a:solidFill>
                <a:effectLst/>
              </a:rPr>
              <a:t>Ecological</a:t>
            </a:r>
            <a:r>
              <a:rPr lang="de-DE" sz="2400" dirty="0">
                <a:solidFill>
                  <a:srgbClr val="0A2E91"/>
                </a:solidFill>
                <a:effectLst/>
              </a:rPr>
              <a:t> Transformation</a:t>
            </a:r>
          </a:p>
          <a:p>
            <a:pPr algn="ctr"/>
            <a:endParaRPr lang="de-DE" sz="2400" dirty="0">
              <a:solidFill>
                <a:srgbClr val="0A2E91"/>
              </a:solidFill>
              <a:effectLst/>
            </a:endParaRPr>
          </a:p>
        </p:txBody>
      </p:sp>
      <p:sp>
        <p:nvSpPr>
          <p:cNvPr id="23" name="Textfeld 6">
            <a:extLst>
              <a:ext uri="{FF2B5EF4-FFF2-40B4-BE49-F238E27FC236}">
                <a16:creationId xmlns:a16="http://schemas.microsoft.com/office/drawing/2014/main" id="{56E379AF-EC9F-C450-4B7B-4B8E64EF8BEB}"/>
              </a:ext>
            </a:extLst>
          </p:cNvPr>
          <p:cNvSpPr txBox="1"/>
          <p:nvPr/>
        </p:nvSpPr>
        <p:spPr>
          <a:xfrm>
            <a:off x="4708256" y="2496991"/>
            <a:ext cx="5045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1D61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sz="2400" dirty="0" err="1">
                <a:solidFill>
                  <a:srgbClr val="0A2E91"/>
                </a:solidFill>
                <a:effectLst/>
              </a:rPr>
              <a:t>Demographic</a:t>
            </a:r>
            <a:r>
              <a:rPr lang="de-DE" sz="2400" dirty="0">
                <a:solidFill>
                  <a:srgbClr val="0A2E91"/>
                </a:solidFill>
                <a:effectLst/>
              </a:rPr>
              <a:t> Change </a:t>
            </a:r>
          </a:p>
          <a:p>
            <a:endParaRPr lang="de-DE" sz="2400" dirty="0">
              <a:solidFill>
                <a:srgbClr val="0A2E9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9AC7AA-7303-C681-855C-294F9A1CD11B}"/>
              </a:ext>
            </a:extLst>
          </p:cNvPr>
          <p:cNvSpPr txBox="1"/>
          <p:nvPr/>
        </p:nvSpPr>
        <p:spPr>
          <a:xfrm>
            <a:off x="8664253" y="4464372"/>
            <a:ext cx="6121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A2E91"/>
                </a:solidFill>
              </a:rPr>
              <a:t>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02812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E9B83A-2D3C-0192-6BFB-AA27DEC99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2143" y="679496"/>
            <a:ext cx="8791194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4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54F0D3-D4A7-E171-DC27-68EFE50901E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245" r="7256"/>
          <a:stretch/>
        </p:blipFill>
        <p:spPr>
          <a:xfrm>
            <a:off x="1782687" y="713139"/>
            <a:ext cx="8861969" cy="514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1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11" name="Rechteck 1">
            <a:extLst>
              <a:ext uri="{FF2B5EF4-FFF2-40B4-BE49-F238E27FC236}">
                <a16:creationId xmlns:a16="http://schemas.microsoft.com/office/drawing/2014/main" id="{6FCAF580-EB1C-1740-570F-9E491765F3D9}"/>
              </a:ext>
            </a:extLst>
          </p:cNvPr>
          <p:cNvSpPr/>
          <p:nvPr/>
        </p:nvSpPr>
        <p:spPr>
          <a:xfrm>
            <a:off x="5479094" y="34248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EE5729DA-86C8-1548-6A55-AE992FF43C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886" y="1047890"/>
            <a:ext cx="8432228" cy="490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19886F-D522-EA26-AEAC-BFDBA7EEB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3751" y="872587"/>
            <a:ext cx="6967334" cy="51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2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8D1B391A-BE63-11A7-8886-5B79F84752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33" r="1257" b="1984"/>
          <a:stretch/>
        </p:blipFill>
        <p:spPr>
          <a:xfrm>
            <a:off x="464095" y="2376102"/>
            <a:ext cx="11632341" cy="2531247"/>
          </a:xfrm>
          <a:prstGeom prst="rect">
            <a:avLst/>
          </a:prstGeom>
        </p:spPr>
      </p:pic>
      <p:sp>
        <p:nvSpPr>
          <p:cNvPr id="6" name="Textplatzhalter 9">
            <a:extLst>
              <a:ext uri="{FF2B5EF4-FFF2-40B4-BE49-F238E27FC236}">
                <a16:creationId xmlns:a16="http://schemas.microsoft.com/office/drawing/2014/main" id="{E92FED87-D198-1771-D8F8-D93AA05F7A66}"/>
              </a:ext>
            </a:extLst>
          </p:cNvPr>
          <p:cNvSpPr txBox="1">
            <a:spLocks/>
          </p:cNvSpPr>
          <p:nvPr/>
        </p:nvSpPr>
        <p:spPr>
          <a:xfrm>
            <a:off x="923603" y="905649"/>
            <a:ext cx="10713326" cy="12884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 baseline="0">
                <a:solidFill>
                  <a:srgbClr val="00388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altLang="de-DE" sz="40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Labour and skills shortages can be countreacted through a joint action plan</a:t>
            </a:r>
            <a:endParaRPr lang="en-US" sz="4000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e-DE" sz="3200" b="1" dirty="0">
              <a:solidFill>
                <a:srgbClr val="1D61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15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3" name="Grafik 6">
            <a:extLst>
              <a:ext uri="{FF2B5EF4-FFF2-40B4-BE49-F238E27FC236}">
                <a16:creationId xmlns:a16="http://schemas.microsoft.com/office/drawing/2014/main" id="{5D2996FD-EAA9-0A4F-4EF9-8AC93FDDEC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1743" y="599873"/>
            <a:ext cx="9208513" cy="53300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4180110-3886-F771-EA73-421454469F9A}"/>
              </a:ext>
            </a:extLst>
          </p:cNvPr>
          <p:cNvSpPr/>
          <p:nvPr/>
        </p:nvSpPr>
        <p:spPr>
          <a:xfrm>
            <a:off x="1208868" y="5454223"/>
            <a:ext cx="743918" cy="2789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7135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3" name="Grafik 6">
            <a:extLst>
              <a:ext uri="{FF2B5EF4-FFF2-40B4-BE49-F238E27FC236}">
                <a16:creationId xmlns:a16="http://schemas.microsoft.com/office/drawing/2014/main" id="{B277BA59-C950-DD60-53CC-97E82A51D0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6349" y="651272"/>
            <a:ext cx="9322138" cy="53003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CFA845-C59A-21CF-B951-51916FB57B04}"/>
              </a:ext>
            </a:extLst>
          </p:cNvPr>
          <p:cNvSpPr/>
          <p:nvPr/>
        </p:nvSpPr>
        <p:spPr>
          <a:xfrm>
            <a:off x="1294201" y="5253925"/>
            <a:ext cx="867035" cy="6010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9526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205</Words>
  <Application>Microsoft Office PowerPoint</Application>
  <PresentationFormat>Widescreen</PresentationFormat>
  <Paragraphs>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Montenegro towards EU: Labour Force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mobility of employable citizens within Europe remains stable in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 in employment abroad</dc:title>
  <dc:creator>Gordana Vukcevic</dc:creator>
  <cp:lastModifiedBy>tamara.masovic</cp:lastModifiedBy>
  <cp:revision>19</cp:revision>
  <dcterms:created xsi:type="dcterms:W3CDTF">2024-06-10T20:46:25Z</dcterms:created>
  <dcterms:modified xsi:type="dcterms:W3CDTF">2024-06-28T11:15:31Z</dcterms:modified>
</cp:coreProperties>
</file>